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60" r:id="rId2"/>
    <p:sldId id="261" r:id="rId3"/>
    <p:sldId id="262" r:id="rId4"/>
    <p:sldId id="263" r:id="rId5"/>
    <p:sldId id="270" r:id="rId6"/>
    <p:sldId id="273" r:id="rId7"/>
    <p:sldId id="267" r:id="rId8"/>
    <p:sldId id="274" r:id="rId9"/>
    <p:sldId id="271" r:id="rId10"/>
    <p:sldId id="264" r:id="rId11"/>
    <p:sldId id="265" r:id="rId12"/>
    <p:sldId id="269" r:id="rId13"/>
  </p:sldIdLst>
  <p:sldSz cx="9144000" cy="6858000" type="screen4x3"/>
  <p:notesSz cx="7010400" cy="9223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8220"/>
    <a:srgbClr val="F68E38"/>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00" autoAdjust="0"/>
    <p:restoredTop sz="86727" autoAdjust="0"/>
  </p:normalViewPr>
  <p:slideViewPr>
    <p:cSldViewPr>
      <p:cViewPr>
        <p:scale>
          <a:sx n="80" d="100"/>
          <a:sy n="80" d="100"/>
        </p:scale>
        <p:origin x="-2208" y="-136"/>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hdphoto2.wdp>
</file>

<file path=ppt/media/image1.jpeg>
</file>

<file path=ppt/media/image10.jpeg>
</file>

<file path=ppt/media/image11.jpeg>
</file>

<file path=ppt/media/image12.png>
</file>

<file path=ppt/media/image2.jpeg>
</file>

<file path=ppt/media/image3.jpe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169"/>
          </a:xfrm>
          <a:prstGeom prst="rect">
            <a:avLst/>
          </a:prstGeom>
        </p:spPr>
        <p:txBody>
          <a:bodyPr vert="horz" lIns="92757" tIns="46378" rIns="92757" bIns="46378" rtlCol="0"/>
          <a:lstStyle>
            <a:lvl1pPr algn="l">
              <a:defRPr sz="1200"/>
            </a:lvl1pPr>
          </a:lstStyle>
          <a:p>
            <a:endParaRPr lang="en-US"/>
          </a:p>
        </p:txBody>
      </p:sp>
      <p:sp>
        <p:nvSpPr>
          <p:cNvPr id="3" name="Date Placeholder 2"/>
          <p:cNvSpPr>
            <a:spLocks noGrp="1"/>
          </p:cNvSpPr>
          <p:nvPr>
            <p:ph type="dt" idx="1"/>
          </p:nvPr>
        </p:nvSpPr>
        <p:spPr>
          <a:xfrm>
            <a:off x="3970938" y="0"/>
            <a:ext cx="3037840" cy="461169"/>
          </a:xfrm>
          <a:prstGeom prst="rect">
            <a:avLst/>
          </a:prstGeom>
        </p:spPr>
        <p:txBody>
          <a:bodyPr vert="horz" lIns="92757" tIns="46378" rIns="92757" bIns="46378" rtlCol="0"/>
          <a:lstStyle>
            <a:lvl1pPr algn="r">
              <a:defRPr sz="1200"/>
            </a:lvl1pPr>
          </a:lstStyle>
          <a:p>
            <a:fld id="{A72ABC98-FFAF-42F0-A5DC-FB5C8D487B5B}" type="datetimeFigureOut">
              <a:rPr lang="en-US" smtClean="0"/>
              <a:t>9/22/16</a:t>
            </a:fld>
            <a:endParaRPr lang="en-US"/>
          </a:p>
        </p:txBody>
      </p:sp>
      <p:sp>
        <p:nvSpPr>
          <p:cNvPr id="4" name="Slide Image Placeholder 3"/>
          <p:cNvSpPr>
            <a:spLocks noGrp="1" noRot="1" noChangeAspect="1"/>
          </p:cNvSpPr>
          <p:nvPr>
            <p:ph type="sldImg" idx="2"/>
          </p:nvPr>
        </p:nvSpPr>
        <p:spPr>
          <a:xfrm>
            <a:off x="1198563" y="692150"/>
            <a:ext cx="4613275" cy="3459163"/>
          </a:xfrm>
          <a:prstGeom prst="rect">
            <a:avLst/>
          </a:prstGeom>
          <a:noFill/>
          <a:ln w="12700">
            <a:solidFill>
              <a:prstClr val="black"/>
            </a:solidFill>
          </a:ln>
        </p:spPr>
        <p:txBody>
          <a:bodyPr vert="horz" lIns="92757" tIns="46378" rIns="92757" bIns="46378" rtlCol="0" anchor="ctr"/>
          <a:lstStyle/>
          <a:p>
            <a:endParaRPr lang="en-US"/>
          </a:p>
        </p:txBody>
      </p:sp>
      <p:sp>
        <p:nvSpPr>
          <p:cNvPr id="5" name="Notes Placeholder 4"/>
          <p:cNvSpPr>
            <a:spLocks noGrp="1"/>
          </p:cNvSpPr>
          <p:nvPr>
            <p:ph type="body" sz="quarter" idx="3"/>
          </p:nvPr>
        </p:nvSpPr>
        <p:spPr>
          <a:xfrm>
            <a:off x="701040" y="4381103"/>
            <a:ext cx="5608320" cy="4150519"/>
          </a:xfrm>
          <a:prstGeom prst="rect">
            <a:avLst/>
          </a:prstGeom>
        </p:spPr>
        <p:txBody>
          <a:bodyPr vert="horz" lIns="92757" tIns="46378" rIns="92757" bIns="46378"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60605"/>
            <a:ext cx="3037840" cy="461169"/>
          </a:xfrm>
          <a:prstGeom prst="rect">
            <a:avLst/>
          </a:prstGeom>
        </p:spPr>
        <p:txBody>
          <a:bodyPr vert="horz" lIns="92757" tIns="46378" rIns="92757" bIns="46378"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60605"/>
            <a:ext cx="3037840" cy="461169"/>
          </a:xfrm>
          <a:prstGeom prst="rect">
            <a:avLst/>
          </a:prstGeom>
        </p:spPr>
        <p:txBody>
          <a:bodyPr vert="horz" lIns="92757" tIns="46378" rIns="92757" bIns="46378" rtlCol="0" anchor="b"/>
          <a:lstStyle>
            <a:lvl1pPr algn="r">
              <a:defRPr sz="1200"/>
            </a:lvl1pPr>
          </a:lstStyle>
          <a:p>
            <a:fld id="{657A7388-0ABE-4DCF-9E5A-7A70820B5699}" type="slidenum">
              <a:rPr lang="en-US" smtClean="0"/>
              <a:t>‹#›</a:t>
            </a:fld>
            <a:endParaRPr lang="en-US"/>
          </a:p>
        </p:txBody>
      </p:sp>
    </p:spTree>
    <p:extLst>
      <p:ext uri="{BB962C8B-B14F-4D97-AF65-F5344CB8AC3E}">
        <p14:creationId xmlns:p14="http://schemas.microsoft.com/office/powerpoint/2010/main" val="1340747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3D3180-CD44-4D80-87ED-544D23132377}" type="slidenum">
              <a:rPr lang="en-US"/>
              <a:pPr/>
              <a:t>1</a:t>
            </a:fld>
            <a:endParaRPr lang="en-US"/>
          </a:p>
        </p:txBody>
      </p:sp>
      <p:sp>
        <p:nvSpPr>
          <p:cNvPr id="172034" name="Rectangle 2"/>
          <p:cNvSpPr>
            <a:spLocks noGrp="1" noRot="1" noChangeAspect="1" noChangeArrowheads="1" noTextEdit="1"/>
          </p:cNvSpPr>
          <p:nvPr>
            <p:ph type="sldImg"/>
          </p:nvPr>
        </p:nvSpPr>
        <p:spPr>
          <a:ln/>
        </p:spPr>
      </p:sp>
      <p:sp>
        <p:nvSpPr>
          <p:cNvPr id="172035"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 the</a:t>
            </a:r>
            <a:r>
              <a:rPr lang="en-US" baseline="0" dirty="0" smtClean="0"/>
              <a:t> goal</a:t>
            </a:r>
            <a:r>
              <a:rPr lang="en-US" dirty="0" smtClean="0"/>
              <a:t> is clear,</a:t>
            </a:r>
            <a:r>
              <a:rPr lang="en-US" baseline="0" dirty="0" smtClean="0"/>
              <a:t> the scope of the project spans multiple </a:t>
            </a:r>
            <a:r>
              <a:rPr lang="en-US" baseline="0" dirty="0" err="1" smtClean="0"/>
              <a:t>workstreams</a:t>
            </a:r>
            <a:r>
              <a:rPr lang="en-US" baseline="0" dirty="0" smtClean="0"/>
              <a:t> with frequent enhancements that often clutter the PIP rather than streamline it.</a:t>
            </a:r>
          </a:p>
          <a:p>
            <a:endParaRPr lang="en-US" baseline="0" dirty="0" smtClean="0"/>
          </a:p>
          <a:p>
            <a:r>
              <a:rPr lang="en-US" baseline="0" dirty="0" smtClean="0"/>
              <a:t>Talked to so many people with so much data that things were conflicting. While collaborating I didn’t really have a clear vision, but it all came together at the end.</a:t>
            </a:r>
            <a:endParaRPr lang="en-US" dirty="0"/>
          </a:p>
        </p:txBody>
      </p:sp>
      <p:sp>
        <p:nvSpPr>
          <p:cNvPr id="4" name="Slide Number Placeholder 3"/>
          <p:cNvSpPr>
            <a:spLocks noGrp="1"/>
          </p:cNvSpPr>
          <p:nvPr>
            <p:ph type="sldNum" sz="quarter" idx="10"/>
          </p:nvPr>
        </p:nvSpPr>
        <p:spPr/>
        <p:txBody>
          <a:bodyPr/>
          <a:lstStyle/>
          <a:p>
            <a:fld id="{657A7388-0ABE-4DCF-9E5A-7A70820B5699}" type="slidenum">
              <a:rPr lang="en-US" smtClean="0"/>
              <a:t>10</a:t>
            </a:fld>
            <a:endParaRPr lang="en-US"/>
          </a:p>
        </p:txBody>
      </p:sp>
    </p:spTree>
    <p:extLst>
      <p:ext uri="{BB962C8B-B14F-4D97-AF65-F5344CB8AC3E}">
        <p14:creationId xmlns:p14="http://schemas.microsoft.com/office/powerpoint/2010/main" val="25476265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Gonna</a:t>
            </a:r>
            <a:r>
              <a:rPr lang="en-US" baseline="0" dirty="0" smtClean="0"/>
              <a:t> work with Seth and Sara to hand it off..</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Partner with PIP </a:t>
            </a:r>
            <a:r>
              <a:rPr lang="en-US" baseline="0" dirty="0" err="1" smtClean="0"/>
              <a:t>workstream</a:t>
            </a:r>
            <a:r>
              <a:rPr lang="en-US" baseline="0" dirty="0" smtClean="0"/>
              <a:t> to get more cross-category analysis</a:t>
            </a:r>
            <a:endParaRPr lang="en-US" sz="1200" dirty="0" smtClean="0">
              <a:latin typeface="Helvetica Neue"/>
              <a:cs typeface="Helvetica Neue"/>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Helvetica Neue"/>
              <a:cs typeface="Helvetica Neue"/>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en-US" baseline="0" dirty="0" smtClean="0"/>
              <a:t>Action: Based on general impression of participants in the user study, </a:t>
            </a:r>
            <a:r>
              <a:rPr lang="en-US" sz="1400" baseline="0" dirty="0" smtClean="0"/>
              <a:t>s</a:t>
            </a:r>
            <a:r>
              <a:rPr lang="en-US" sz="1400" dirty="0" smtClean="0"/>
              <a:t>plit test would be necessary to determine any affect on conversion across all categories as results could vary by category and cross-category</a:t>
            </a:r>
            <a:endParaRPr lang="en-US" baseline="0" dirty="0" smtClean="0"/>
          </a:p>
          <a:p>
            <a:endParaRPr lang="en-US" dirty="0" smtClean="0"/>
          </a:p>
          <a:p>
            <a:r>
              <a:rPr lang="en-US" dirty="0" smtClean="0"/>
              <a:t>Keeping</a:t>
            </a:r>
            <a:r>
              <a:rPr lang="en-US" baseline="0" dirty="0" smtClean="0"/>
              <a:t> in mind the excess of content modules, we eliminated content that didn’t support the product. So each product now has 9 modules, which was decided through force ranking with Product Management. </a:t>
            </a:r>
          </a:p>
          <a:p>
            <a:r>
              <a:rPr lang="en-US" baseline="0" dirty="0" smtClean="0"/>
              <a:t>From a business perspective, questions on where is conversion most important need to be addressed (IRG, </a:t>
            </a:r>
            <a:r>
              <a:rPr lang="en-US" baseline="0" dirty="0" err="1" smtClean="0"/>
              <a:t>Certona</a:t>
            </a:r>
            <a:r>
              <a:rPr lang="en-US" baseline="0" dirty="0" smtClean="0"/>
              <a:t>, FBT, GBB)?</a:t>
            </a:r>
          </a:p>
          <a:p>
            <a:endParaRPr lang="en-US" baseline="0" dirty="0" smtClean="0"/>
          </a:p>
          <a:p>
            <a:r>
              <a:rPr lang="en-US" baseline="0" dirty="0" err="1" smtClean="0"/>
              <a:t>Widgetize</a:t>
            </a:r>
            <a:r>
              <a:rPr lang="en-US" baseline="0" dirty="0" smtClean="0"/>
              <a:t> each PIP module so that they can be reordered dynamically to surface most important content.</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Helvetica Neue"/>
                <a:cs typeface="Helvetica Neue"/>
              </a:rPr>
              <a:t>Action: </a:t>
            </a:r>
            <a:r>
              <a:rPr lang="en-US" sz="1200" dirty="0" smtClean="0"/>
              <a:t>Reconsider module location changes from category to category; less distance between placements from page to page limited customer confusion.</a:t>
            </a:r>
            <a:r>
              <a:rPr lang="en-US" sz="1200" baseline="0" dirty="0" smtClean="0"/>
              <a:t> </a:t>
            </a:r>
            <a:r>
              <a:rPr lang="en-US" baseline="0" dirty="0" smtClean="0"/>
              <a:t>Scaling based on customer journeys.</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657A7388-0ABE-4DCF-9E5A-7A70820B5699}" type="slidenum">
              <a:rPr lang="en-US" smtClean="0"/>
              <a:t>11</a:t>
            </a:fld>
            <a:endParaRPr lang="en-US"/>
          </a:p>
        </p:txBody>
      </p:sp>
    </p:spTree>
    <p:extLst>
      <p:ext uri="{BB962C8B-B14F-4D97-AF65-F5344CB8AC3E}">
        <p14:creationId xmlns:p14="http://schemas.microsoft.com/office/powerpoint/2010/main" val="14789164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3D3180-CD44-4D80-87ED-544D23132377}" type="slidenum">
              <a:rPr lang="en-US"/>
              <a:pPr/>
              <a:t>12</a:t>
            </a:fld>
            <a:endParaRPr lang="en-US"/>
          </a:p>
        </p:txBody>
      </p:sp>
      <p:sp>
        <p:nvSpPr>
          <p:cNvPr id="172034" name="Rectangle 2"/>
          <p:cNvSpPr>
            <a:spLocks noGrp="1" noRot="1" noChangeAspect="1" noChangeArrowheads="1" noTextEdit="1"/>
          </p:cNvSpPr>
          <p:nvPr>
            <p:ph type="sldImg"/>
          </p:nvPr>
        </p:nvSpPr>
        <p:spPr>
          <a:ln/>
        </p:spPr>
      </p:sp>
      <p:sp>
        <p:nvSpPr>
          <p:cNvPr id="1720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7A7388-0ABE-4DCF-9E5A-7A70820B5699}" type="slidenum">
              <a:rPr lang="en-US" smtClean="0"/>
              <a:t>2</a:t>
            </a:fld>
            <a:endParaRPr lang="en-US"/>
          </a:p>
        </p:txBody>
      </p:sp>
    </p:spTree>
    <p:extLst>
      <p:ext uri="{BB962C8B-B14F-4D97-AF65-F5344CB8AC3E}">
        <p14:creationId xmlns:p14="http://schemas.microsoft.com/office/powerpoint/2010/main" val="1116011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Avg.</a:t>
            </a:r>
            <a:r>
              <a:rPr lang="en-US" baseline="0" dirty="0" smtClean="0"/>
              <a:t> cart value = $40</a:t>
            </a:r>
          </a:p>
          <a:p>
            <a:r>
              <a:rPr lang="en-US" baseline="0" dirty="0" smtClean="0"/>
              <a:t>Estimated value of Modular PIP ~ $40M</a:t>
            </a:r>
          </a:p>
          <a:p>
            <a:r>
              <a:rPr lang="en-US" baseline="0" dirty="0" smtClean="0"/>
              <a:t>Therefore, incremental expected cart adds for PIP are 1M</a:t>
            </a:r>
            <a:endParaRPr lang="en-US" dirty="0"/>
          </a:p>
        </p:txBody>
      </p:sp>
      <p:sp>
        <p:nvSpPr>
          <p:cNvPr id="4" name="Slide Number Placeholder 3"/>
          <p:cNvSpPr>
            <a:spLocks noGrp="1"/>
          </p:cNvSpPr>
          <p:nvPr>
            <p:ph type="sldNum" sz="quarter" idx="10"/>
          </p:nvPr>
        </p:nvSpPr>
        <p:spPr/>
        <p:txBody>
          <a:bodyPr/>
          <a:lstStyle/>
          <a:p>
            <a:fld id="{657A7388-0ABE-4DCF-9E5A-7A70820B5699}" type="slidenum">
              <a:rPr lang="en-US" smtClean="0"/>
              <a:t>3</a:t>
            </a:fld>
            <a:endParaRPr lang="en-US"/>
          </a:p>
        </p:txBody>
      </p:sp>
    </p:spTree>
    <p:extLst>
      <p:ext uri="{BB962C8B-B14F-4D97-AF65-F5344CB8AC3E}">
        <p14:creationId xmlns:p14="http://schemas.microsoft.com/office/powerpoint/2010/main" val="42383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7A7388-0ABE-4DCF-9E5A-7A70820B5699}" type="slidenum">
              <a:rPr lang="en-US" smtClean="0"/>
              <a:t>4</a:t>
            </a:fld>
            <a:endParaRPr lang="en-US"/>
          </a:p>
        </p:txBody>
      </p:sp>
    </p:spTree>
    <p:extLst>
      <p:ext uri="{BB962C8B-B14F-4D97-AF65-F5344CB8AC3E}">
        <p14:creationId xmlns:p14="http://schemas.microsoft.com/office/powerpoint/2010/main" val="42168348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7A7388-0ABE-4DCF-9E5A-7A70820B5699}" type="slidenum">
              <a:rPr lang="en-US" smtClean="0"/>
              <a:t>5</a:t>
            </a:fld>
            <a:endParaRPr lang="en-US"/>
          </a:p>
        </p:txBody>
      </p:sp>
    </p:spTree>
    <p:extLst>
      <p:ext uri="{BB962C8B-B14F-4D97-AF65-F5344CB8AC3E}">
        <p14:creationId xmlns:p14="http://schemas.microsoft.com/office/powerpoint/2010/main" val="4216834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Reviewed product pages for their usability and content from direct</a:t>
            </a:r>
            <a:r>
              <a:rPr lang="en-US" baseline="0" dirty="0" smtClean="0"/>
              <a:t> competitors like Lowes, </a:t>
            </a:r>
            <a:r>
              <a:rPr lang="en-US" baseline="0" dirty="0" err="1" smtClean="0"/>
              <a:t>Walmart</a:t>
            </a:r>
            <a:r>
              <a:rPr lang="en-US" baseline="0" dirty="0" smtClean="0"/>
              <a:t>, Amazon as well as other retail sites like Patagonia, Nike, </a:t>
            </a:r>
            <a:r>
              <a:rPr lang="en-US" baseline="0" dirty="0" err="1" smtClean="0"/>
              <a:t>Etsy</a:t>
            </a:r>
            <a:r>
              <a:rPr lang="en-US" baseline="0" dirty="0" smtClean="0"/>
              <a:t> – some of which are related to and some are outside the home improvement industry.</a:t>
            </a:r>
          </a:p>
          <a:p>
            <a:endParaRPr lang="en-US" baseline="0" dirty="0" smtClean="0"/>
          </a:p>
          <a:p>
            <a:r>
              <a:rPr lang="en-US" baseline="0" dirty="0" smtClean="0"/>
              <a:t>Compared to HD’s 11 content topics (what I will call modules), competitors average at 6, with a standard deviation of approximately 3.</a:t>
            </a:r>
          </a:p>
          <a:p>
            <a:r>
              <a:rPr lang="en-US" baseline="0" dirty="0" smtClean="0"/>
              <a:t>Content exposure was analyzed for a tabbed </a:t>
            </a:r>
            <a:r>
              <a:rPr lang="en-US" baseline="0" dirty="0" err="1" smtClean="0"/>
              <a:t>vs</a:t>
            </a:r>
            <a:r>
              <a:rPr lang="en-US" baseline="0" dirty="0" smtClean="0"/>
              <a:t> scroll/open experience which is almost equally split up. The disadvantage of the tabbed experience is that it doesn’t have clear hierarchy for the content.</a:t>
            </a:r>
          </a:p>
          <a:p>
            <a:endParaRPr lang="en-US" baseline="0" dirty="0" smtClean="0"/>
          </a:p>
          <a:p>
            <a:r>
              <a:rPr lang="en-US" baseline="0" dirty="0" smtClean="0"/>
              <a:t>Decisions we made from the analysis: retain the open scroll but try and reduce the content topics by eliminating non-relevant </a:t>
            </a:r>
            <a:r>
              <a:rPr lang="en-US" baseline="0" dirty="0" err="1" smtClean="0"/>
              <a:t>upsellers</a:t>
            </a:r>
            <a:r>
              <a:rPr lang="en-US" baseline="0" dirty="0" smtClean="0"/>
              <a:t> (more on that in Project Findings)</a:t>
            </a:r>
          </a:p>
          <a:p>
            <a:endParaRPr lang="en-US" dirty="0"/>
          </a:p>
        </p:txBody>
      </p:sp>
      <p:sp>
        <p:nvSpPr>
          <p:cNvPr id="4" name="Slide Number Placeholder 3"/>
          <p:cNvSpPr>
            <a:spLocks noGrp="1"/>
          </p:cNvSpPr>
          <p:nvPr>
            <p:ph type="sldNum" sz="quarter" idx="10"/>
          </p:nvPr>
        </p:nvSpPr>
        <p:spPr/>
        <p:txBody>
          <a:bodyPr/>
          <a:lstStyle/>
          <a:p>
            <a:fld id="{657A7388-0ABE-4DCF-9E5A-7A70820B5699}" type="slidenum">
              <a:rPr lang="en-US" smtClean="0"/>
              <a:t>6</a:t>
            </a:fld>
            <a:endParaRPr lang="en-US"/>
          </a:p>
        </p:txBody>
      </p:sp>
    </p:spTree>
    <p:extLst>
      <p:ext uri="{BB962C8B-B14F-4D97-AF65-F5344CB8AC3E}">
        <p14:creationId xmlns:p14="http://schemas.microsoft.com/office/powerpoint/2010/main" val="42168348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Began with locking in Zone A and then went from there.</a:t>
            </a:r>
          </a:p>
          <a:p>
            <a:r>
              <a:rPr lang="en-US" dirty="0" smtClean="0"/>
              <a:t>Addressed the cross-platform</a:t>
            </a:r>
            <a:r>
              <a:rPr lang="en-US" baseline="0" dirty="0" smtClean="0"/>
              <a:t> experience.</a:t>
            </a:r>
          </a:p>
          <a:p>
            <a:endParaRPr lang="en-US" baseline="0" dirty="0" smtClean="0"/>
          </a:p>
          <a:p>
            <a:r>
              <a:rPr lang="en-US" baseline="0" dirty="0" smtClean="0"/>
              <a:t>Force ranked the different modules of the PIP and stacked them up accordingly.</a:t>
            </a:r>
            <a:endParaRPr lang="en-US" dirty="0"/>
          </a:p>
        </p:txBody>
      </p:sp>
      <p:sp>
        <p:nvSpPr>
          <p:cNvPr id="4" name="Slide Number Placeholder 3"/>
          <p:cNvSpPr>
            <a:spLocks noGrp="1"/>
          </p:cNvSpPr>
          <p:nvPr>
            <p:ph type="sldNum" sz="quarter" idx="10"/>
          </p:nvPr>
        </p:nvSpPr>
        <p:spPr/>
        <p:txBody>
          <a:bodyPr/>
          <a:lstStyle/>
          <a:p>
            <a:fld id="{657A7388-0ABE-4DCF-9E5A-7A70820B5699}" type="slidenum">
              <a:rPr lang="en-US" smtClean="0"/>
              <a:t>7</a:t>
            </a:fld>
            <a:endParaRPr lang="en-US"/>
          </a:p>
        </p:txBody>
      </p:sp>
    </p:spTree>
    <p:extLst>
      <p:ext uri="{BB962C8B-B14F-4D97-AF65-F5344CB8AC3E}">
        <p14:creationId xmlns:p14="http://schemas.microsoft.com/office/powerpoint/2010/main" val="9964250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Began with locking in Zone A and then went from there.</a:t>
            </a:r>
          </a:p>
          <a:p>
            <a:r>
              <a:rPr lang="en-US" dirty="0" smtClean="0"/>
              <a:t>Addressed the cross-platform</a:t>
            </a:r>
            <a:r>
              <a:rPr lang="en-US" baseline="0" dirty="0" smtClean="0"/>
              <a:t> experience.</a:t>
            </a:r>
          </a:p>
          <a:p>
            <a:endParaRPr lang="en-US" baseline="0" dirty="0" smtClean="0"/>
          </a:p>
          <a:p>
            <a:r>
              <a:rPr lang="en-US" baseline="0" dirty="0" smtClean="0"/>
              <a:t>Force ranked the different modules of the PIP and stacked them up accordingly.</a:t>
            </a:r>
            <a:endParaRPr lang="en-US" dirty="0"/>
          </a:p>
        </p:txBody>
      </p:sp>
      <p:sp>
        <p:nvSpPr>
          <p:cNvPr id="4" name="Slide Number Placeholder 3"/>
          <p:cNvSpPr>
            <a:spLocks noGrp="1"/>
          </p:cNvSpPr>
          <p:nvPr>
            <p:ph type="sldNum" sz="quarter" idx="10"/>
          </p:nvPr>
        </p:nvSpPr>
        <p:spPr/>
        <p:txBody>
          <a:bodyPr/>
          <a:lstStyle/>
          <a:p>
            <a:fld id="{657A7388-0ABE-4DCF-9E5A-7A70820B5699}" type="slidenum">
              <a:rPr lang="en-US" smtClean="0"/>
              <a:t>8</a:t>
            </a:fld>
            <a:endParaRPr lang="en-US"/>
          </a:p>
        </p:txBody>
      </p:sp>
    </p:spTree>
    <p:extLst>
      <p:ext uri="{BB962C8B-B14F-4D97-AF65-F5344CB8AC3E}">
        <p14:creationId xmlns:p14="http://schemas.microsoft.com/office/powerpoint/2010/main" val="9964250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Scoped</a:t>
            </a:r>
            <a:r>
              <a:rPr lang="en-US" baseline="0" dirty="0" smtClean="0"/>
              <a:t> it down to 2 commonly shopped cross categories products for the purposes of this project. One concern that Kevin Hoffman shared was will it not be a jarring experience to have differing layouts?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r>
              <a:rPr lang="en-US" sz="1400" dirty="0" smtClean="0"/>
              <a:t>Based on cross-category shopping analysis provided by product team,</a:t>
            </a:r>
            <a:r>
              <a:rPr lang="en-US" sz="1400" baseline="0" dirty="0" smtClean="0"/>
              <a:t> </a:t>
            </a:r>
            <a:r>
              <a:rPr lang="en-US" sz="1400" dirty="0" smtClean="0"/>
              <a:t>Jan to June 2015:</a:t>
            </a:r>
          </a:p>
          <a:p>
            <a:pPr lvl="2">
              <a:buFont typeface="Courier New" panose="02070309020205020404" pitchFamily="49" charset="0"/>
              <a:buChar char="o"/>
            </a:pPr>
            <a:r>
              <a:rPr lang="en-US" sz="1400" dirty="0" smtClean="0"/>
              <a:t>Lumber to building materials: 11.4%</a:t>
            </a:r>
          </a:p>
          <a:p>
            <a:pPr lvl="2">
              <a:buFont typeface="Courier New" panose="02070309020205020404" pitchFamily="49" charset="0"/>
              <a:buChar char="o"/>
            </a:pPr>
            <a:r>
              <a:rPr lang="en-US" sz="1400" dirty="0" smtClean="0"/>
              <a:t>Building materials to lumber: 8.6%</a:t>
            </a:r>
          </a:p>
          <a:p>
            <a:pPr lvl="2">
              <a:buFont typeface="Courier New" panose="02070309020205020404" pitchFamily="49" charset="0"/>
              <a:buChar char="o"/>
            </a:pPr>
            <a:r>
              <a:rPr lang="en-US" sz="1400" dirty="0" smtClean="0"/>
              <a:t>Outside garden to inside garden: 8.3%</a:t>
            </a:r>
          </a:p>
          <a:p>
            <a:pPr lvl="2">
              <a:buFont typeface="Courier New" panose="02070309020205020404" pitchFamily="49" charset="0"/>
              <a:buNone/>
            </a:pPr>
            <a:endParaRPr lang="en-US" sz="1400" dirty="0" smtClean="0"/>
          </a:p>
          <a:p>
            <a:r>
              <a:rPr lang="en-US" sz="1400" dirty="0" smtClean="0"/>
              <a:t>Prototype navigation was limited, clickable areas included:</a:t>
            </a:r>
          </a:p>
          <a:p>
            <a:pPr lvl="1"/>
            <a:r>
              <a:rPr lang="en-US" sz="1400" dirty="0" smtClean="0"/>
              <a:t>Home Depot logo (to homepage)</a:t>
            </a:r>
          </a:p>
          <a:p>
            <a:pPr lvl="1"/>
            <a:r>
              <a:rPr lang="en-US" sz="1400" dirty="0" smtClean="0"/>
              <a:t>Shop by Department and </a:t>
            </a:r>
            <a:r>
              <a:rPr lang="en-US" sz="1400" dirty="0" err="1" smtClean="0"/>
              <a:t>Certona</a:t>
            </a:r>
            <a:r>
              <a:rPr lang="en-US" sz="1400" dirty="0" smtClean="0"/>
              <a:t> for applicable products</a:t>
            </a:r>
          </a:p>
          <a:p>
            <a:endParaRPr lang="en-US" baseline="0" dirty="0" smtClean="0"/>
          </a:p>
          <a:p>
            <a:r>
              <a:rPr lang="en-US" baseline="0" dirty="0" smtClean="0"/>
              <a:t>Did usability study to understand whether reorganizing of content had an impact on the shopping experience.</a:t>
            </a:r>
            <a:endParaRPr lang="en-US" dirty="0" smtClean="0"/>
          </a:p>
          <a:p>
            <a:endParaRPr lang="en-US" sz="1400" dirty="0" smtClean="0"/>
          </a:p>
          <a:p>
            <a:r>
              <a:rPr lang="en-US" sz="1400" dirty="0" smtClean="0"/>
              <a:t>Understand if there is difficulty finding information on two PIPs when information is located in different modules.</a:t>
            </a:r>
          </a:p>
          <a:p>
            <a:r>
              <a:rPr lang="en-US" sz="1400" dirty="0" smtClean="0"/>
              <a:t>Understand general impression of cross-category shopping on PIPs with different layouts.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t>Most participants did not appear to have or say they had difficulty finding information located in different places on the two pages they viewed. Others expected to find information to be in the same location on both pages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57A7388-0ABE-4DCF-9E5A-7A70820B5699}" type="slidenum">
              <a:rPr lang="en-US" smtClean="0"/>
              <a:t>9</a:t>
            </a:fld>
            <a:endParaRPr lang="en-US"/>
          </a:p>
        </p:txBody>
      </p:sp>
    </p:spTree>
    <p:extLst>
      <p:ext uri="{BB962C8B-B14F-4D97-AF65-F5344CB8AC3E}">
        <p14:creationId xmlns:p14="http://schemas.microsoft.com/office/powerpoint/2010/main" val="4268445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Intro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838200" y="1676400"/>
            <a:ext cx="5867400" cy="2289175"/>
          </a:xfrm>
        </p:spPr>
        <p:txBody>
          <a:bodyPr anchor="b">
            <a:normAutofit/>
          </a:bodyPr>
          <a:lstStyle>
            <a:lvl1pPr algn="l">
              <a:defRPr sz="400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38200" y="4504944"/>
            <a:ext cx="6400800" cy="1085088"/>
          </a:xfrm>
        </p:spPr>
        <p:txBody>
          <a:bodyPr>
            <a:normAutofit/>
          </a:bodyPr>
          <a:lstStyle>
            <a:lvl1pPr marL="0" indent="0" algn="l">
              <a:buNone/>
              <a:defRPr sz="20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510724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normAutofit/>
          </a:bodyPr>
          <a:lstStyle>
            <a:lvl1pPr>
              <a:lnSpc>
                <a:spcPct val="100000"/>
              </a:lnSpc>
              <a:spcBef>
                <a:spcPts val="0"/>
              </a:spcBef>
              <a:spcAft>
                <a:spcPts val="600"/>
              </a:spcAft>
              <a:buClr>
                <a:schemeClr val="tx1"/>
              </a:buClr>
              <a:defRPr sz="2000">
                <a:solidFill>
                  <a:schemeClr val="bg1"/>
                </a:solidFill>
              </a:defRPr>
            </a:lvl1pPr>
            <a:lvl2pPr>
              <a:lnSpc>
                <a:spcPct val="100000"/>
              </a:lnSpc>
              <a:spcBef>
                <a:spcPts val="0"/>
              </a:spcBef>
              <a:spcAft>
                <a:spcPts val="600"/>
              </a:spcAft>
              <a:defRPr sz="1800">
                <a:solidFill>
                  <a:schemeClr val="bg1"/>
                </a:solidFill>
              </a:defRPr>
            </a:lvl2pPr>
            <a:lvl3pPr marL="1143000" indent="-228600">
              <a:lnSpc>
                <a:spcPct val="100000"/>
              </a:lnSpc>
              <a:spcBef>
                <a:spcPts val="0"/>
              </a:spcBef>
              <a:spcAft>
                <a:spcPts val="600"/>
              </a:spcAft>
              <a:buClrTx/>
              <a:buFont typeface="Wingdings" panose="05000000000000000000" pitchFamily="2" charset="2"/>
              <a:buChar char="§"/>
              <a:defRPr sz="1800">
                <a:solidFill>
                  <a:schemeClr val="bg1"/>
                </a:solidFill>
              </a:defRPr>
            </a:lvl3pPr>
            <a:lvl4pPr marL="1600200" indent="-228600">
              <a:lnSpc>
                <a:spcPct val="100000"/>
              </a:lnSpc>
              <a:spcBef>
                <a:spcPts val="0"/>
              </a:spcBef>
              <a:spcAft>
                <a:spcPts val="600"/>
              </a:spcAft>
              <a:buClrTx/>
              <a:buFont typeface="Wingdings" panose="05000000000000000000" pitchFamily="2" charset="2"/>
              <a:buChar char="§"/>
              <a:defRPr sz="1800">
                <a:solidFill>
                  <a:schemeClr val="bg1"/>
                </a:solidFill>
              </a:defRPr>
            </a:lvl4pPr>
            <a:lvl5pPr marL="2057400" indent="-228600">
              <a:lnSpc>
                <a:spcPct val="100000"/>
              </a:lnSpc>
              <a:spcBef>
                <a:spcPts val="0"/>
              </a:spcBef>
              <a:spcAft>
                <a:spcPts val="600"/>
              </a:spcAft>
              <a:buClrTx/>
              <a:buFont typeface="Wingdings" panose="05000000000000000000" pitchFamily="2" charset="2"/>
              <a:buChar char="§"/>
              <a:defRPr sz="18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C6BDDE3B-6E17-4A89-9F93-DBB317C0A6AD}" type="slidenum">
              <a:rPr lang="en-US" smtClean="0"/>
              <a:t>‹#›</a:t>
            </a:fld>
            <a:endParaRPr lang="en-US"/>
          </a:p>
        </p:txBody>
      </p:sp>
    </p:spTree>
    <p:extLst>
      <p:ext uri="{BB962C8B-B14F-4D97-AF65-F5344CB8AC3E}">
        <p14:creationId xmlns:p14="http://schemas.microsoft.com/office/powerpoint/2010/main" val="17399281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ntent + Footer">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normAutofit/>
          </a:bodyPr>
          <a:lstStyle>
            <a:lvl1pPr>
              <a:lnSpc>
                <a:spcPct val="100000"/>
              </a:lnSpc>
              <a:spcBef>
                <a:spcPts val="0"/>
              </a:spcBef>
              <a:spcAft>
                <a:spcPts val="600"/>
              </a:spcAft>
              <a:buClr>
                <a:schemeClr val="tx1"/>
              </a:buClr>
              <a:defRPr sz="2000">
                <a:solidFill>
                  <a:schemeClr val="bg1"/>
                </a:solidFill>
              </a:defRPr>
            </a:lvl1pPr>
            <a:lvl2pPr>
              <a:lnSpc>
                <a:spcPct val="100000"/>
              </a:lnSpc>
              <a:spcBef>
                <a:spcPts val="0"/>
              </a:spcBef>
              <a:spcAft>
                <a:spcPts val="600"/>
              </a:spcAft>
              <a:defRPr sz="1800">
                <a:solidFill>
                  <a:schemeClr val="bg1"/>
                </a:solidFill>
              </a:defRPr>
            </a:lvl2pPr>
            <a:lvl3pPr marL="1143000" indent="-228600">
              <a:lnSpc>
                <a:spcPct val="100000"/>
              </a:lnSpc>
              <a:spcBef>
                <a:spcPts val="0"/>
              </a:spcBef>
              <a:spcAft>
                <a:spcPts val="600"/>
              </a:spcAft>
              <a:buClrTx/>
              <a:buFont typeface="Wingdings" panose="05000000000000000000" pitchFamily="2" charset="2"/>
              <a:buChar char="§"/>
              <a:defRPr sz="1800">
                <a:solidFill>
                  <a:schemeClr val="bg1"/>
                </a:solidFill>
              </a:defRPr>
            </a:lvl3pPr>
            <a:lvl4pPr marL="1600200" indent="-228600">
              <a:lnSpc>
                <a:spcPct val="100000"/>
              </a:lnSpc>
              <a:spcBef>
                <a:spcPts val="0"/>
              </a:spcBef>
              <a:spcAft>
                <a:spcPts val="600"/>
              </a:spcAft>
              <a:buClrTx/>
              <a:buFont typeface="Wingdings" panose="05000000000000000000" pitchFamily="2" charset="2"/>
              <a:buChar char="§"/>
              <a:defRPr sz="1800">
                <a:solidFill>
                  <a:schemeClr val="bg1"/>
                </a:solidFill>
              </a:defRPr>
            </a:lvl4pPr>
            <a:lvl5pPr marL="2057400" indent="-228600">
              <a:lnSpc>
                <a:spcPct val="100000"/>
              </a:lnSpc>
              <a:spcBef>
                <a:spcPts val="0"/>
              </a:spcBef>
              <a:spcAft>
                <a:spcPts val="600"/>
              </a:spcAft>
              <a:buClrTx/>
              <a:buFont typeface="Wingdings" panose="05000000000000000000" pitchFamily="2" charset="2"/>
              <a:buChar char="§"/>
              <a:defRPr sz="18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a:xfrm>
            <a:off x="423672" y="6056376"/>
            <a:ext cx="7543800" cy="365125"/>
          </a:xfrm>
          <a:prstGeom prst="rect">
            <a:avLst/>
          </a:prstGeom>
        </p:spPr>
        <p:txBody>
          <a:bodyPr/>
          <a:lstStyle>
            <a:lvl1pPr>
              <a:defRPr sz="1600" b="1">
                <a:solidFill>
                  <a:schemeClr val="bg1"/>
                </a:solidFill>
                <a:latin typeface="Arial" panose="020B0604020202020204" pitchFamily="34" charset="0"/>
                <a:cs typeface="Arial" panose="020B0604020202020204" pitchFamily="34" charset="0"/>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C6BDDE3B-6E17-4A89-9F93-DBB317C0A6AD}" type="slidenum">
              <a:rPr lang="en-US" smtClean="0"/>
              <a:pPr/>
              <a:t>‹#›</a:t>
            </a:fld>
            <a:endParaRPr lang="en-US"/>
          </a:p>
        </p:txBody>
      </p:sp>
    </p:spTree>
    <p:extLst>
      <p:ext uri="{BB962C8B-B14F-4D97-AF65-F5344CB8AC3E}">
        <p14:creationId xmlns:p14="http://schemas.microsoft.com/office/powerpoint/2010/main" val="1934524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ransition 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560576" y="1524000"/>
            <a:ext cx="6108192" cy="3429000"/>
          </a:xfrm>
        </p:spPr>
        <p:txBody>
          <a:bodyPr>
            <a:normAutofit/>
          </a:bodyPr>
          <a:lstStyle>
            <a:lvl1pPr>
              <a:defRPr sz="4000">
                <a:solidFill>
                  <a:schemeClr val="tx1"/>
                </a:solidFill>
              </a:defRPr>
            </a:lvl1pPr>
          </a:lstStyle>
          <a:p>
            <a:r>
              <a:rPr lang="en-US" smtClean="0"/>
              <a:t>Click to edit Master title style</a:t>
            </a:r>
            <a:endParaRPr lang="en-US" dirty="0"/>
          </a:p>
        </p:txBody>
      </p:sp>
      <p:sp>
        <p:nvSpPr>
          <p:cNvPr id="5" name="Slide Number Placeholder 4"/>
          <p:cNvSpPr>
            <a:spLocks noGrp="1"/>
          </p:cNvSpPr>
          <p:nvPr>
            <p:ph type="sldNum" sz="quarter" idx="12"/>
          </p:nvPr>
        </p:nvSpPr>
        <p:spPr/>
        <p:txBody>
          <a:bodyPr/>
          <a:lstStyle/>
          <a:p>
            <a:fld id="{C6BDDE3B-6E17-4A89-9F93-DBB317C0A6AD}" type="slidenum">
              <a:rPr lang="en-US" smtClean="0"/>
              <a:t>‹#›</a:t>
            </a:fld>
            <a:endParaRPr lang="en-US"/>
          </a:p>
        </p:txBody>
      </p:sp>
    </p:spTree>
    <p:extLst>
      <p:ext uri="{BB962C8B-B14F-4D97-AF65-F5344CB8AC3E}">
        <p14:creationId xmlns:p14="http://schemas.microsoft.com/office/powerpoint/2010/main" val="155686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Slide Number Placeholder 4"/>
          <p:cNvSpPr>
            <a:spLocks noGrp="1"/>
          </p:cNvSpPr>
          <p:nvPr>
            <p:ph type="sldNum" sz="quarter" idx="12"/>
          </p:nvPr>
        </p:nvSpPr>
        <p:spPr/>
        <p:txBody>
          <a:bodyPr/>
          <a:lstStyle/>
          <a:p>
            <a:fld id="{C6BDDE3B-6E17-4A89-9F93-DBB317C0A6AD}" type="slidenum">
              <a:rPr lang="en-US" smtClean="0"/>
              <a:t>‹#›</a:t>
            </a:fld>
            <a:endParaRPr lang="en-US"/>
          </a:p>
        </p:txBody>
      </p:sp>
    </p:spTree>
    <p:extLst>
      <p:ext uri="{BB962C8B-B14F-4D97-AF65-F5344CB8AC3E}">
        <p14:creationId xmlns:p14="http://schemas.microsoft.com/office/powerpoint/2010/main" val="2080103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Content Slide -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344424" y="1066800"/>
            <a:ext cx="4038600" cy="5059363"/>
          </a:xfrm>
        </p:spPr>
        <p:txBody>
          <a:bodyPr/>
          <a:lstStyle>
            <a:lvl1pPr>
              <a:buClr>
                <a:schemeClr val="tx1"/>
              </a:buClr>
              <a:defRPr sz="2000"/>
            </a:lvl1pPr>
            <a:lvl2pPr>
              <a:buClrTx/>
              <a:defRPr sz="1800"/>
            </a:lvl2pPr>
            <a:lvl3pPr>
              <a:buClrTx/>
              <a:defRPr sz="1800"/>
            </a:lvl3pPr>
            <a:lvl4pPr>
              <a:buClrTx/>
              <a:defRPr sz="1800"/>
            </a:lvl4pPr>
            <a:lvl5pPr>
              <a:buClrTx/>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35424" y="1066800"/>
            <a:ext cx="4038600" cy="5059363"/>
          </a:xfrm>
        </p:spPr>
        <p:txBody>
          <a:bodyPr/>
          <a:lstStyle>
            <a:lvl1pPr>
              <a:buClr>
                <a:schemeClr val="tx1"/>
              </a:buClr>
              <a:defRPr sz="2000"/>
            </a:lvl1pPr>
            <a:lvl2pPr>
              <a:buClrTx/>
              <a:defRPr sz="1800"/>
            </a:lvl2pPr>
            <a:lvl3pPr>
              <a:buClrTx/>
              <a:defRPr sz="1800"/>
            </a:lvl3pPr>
            <a:lvl4pPr>
              <a:buClrTx/>
              <a:defRPr sz="1800"/>
            </a:lvl4pPr>
            <a:lvl5pPr>
              <a:buClrTx/>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Slide Number Placeholder 6"/>
          <p:cNvSpPr>
            <a:spLocks noGrp="1"/>
          </p:cNvSpPr>
          <p:nvPr>
            <p:ph type="sldNum" sz="quarter" idx="12"/>
          </p:nvPr>
        </p:nvSpPr>
        <p:spPr/>
        <p:txBody>
          <a:bodyPr/>
          <a:lstStyle/>
          <a:p>
            <a:fld id="{C6BDDE3B-6E17-4A89-9F93-DBB317C0A6AD}" type="slidenum">
              <a:rPr lang="en-US" smtClean="0"/>
              <a:t>‹#›</a:t>
            </a:fld>
            <a:endParaRPr lang="en-US"/>
          </a:p>
        </p:txBody>
      </p:sp>
    </p:spTree>
    <p:extLst>
      <p:ext uri="{BB962C8B-B14F-4D97-AF65-F5344CB8AC3E}">
        <p14:creationId xmlns:p14="http://schemas.microsoft.com/office/powerpoint/2010/main" val="17717178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59664" y="1066800"/>
            <a:ext cx="4040188"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59664" y="1706562"/>
            <a:ext cx="4040188" cy="3951288"/>
          </a:xfrm>
        </p:spPr>
        <p:txBody>
          <a:bodyPr/>
          <a:lstStyle>
            <a:lvl1pPr marL="274320" indent="-274320">
              <a:buClr>
                <a:schemeClr val="tx1"/>
              </a:buClr>
              <a:buFont typeface="Wingdings" panose="05000000000000000000" pitchFamily="2" charset="2"/>
              <a:buChar char="§"/>
              <a:defRPr sz="2000"/>
            </a:lvl1pPr>
            <a:lvl2pPr>
              <a:buClrTx/>
              <a:defRPr sz="1800"/>
            </a:lvl2pPr>
            <a:lvl3pPr>
              <a:buClrTx/>
              <a:defRPr sz="1800"/>
            </a:lvl3pPr>
            <a:lvl4pPr>
              <a:buClrTx/>
              <a:defRPr sz="1800"/>
            </a:lvl4pPr>
            <a:lvl5pPr>
              <a:buClrTx/>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547489" y="1066800"/>
            <a:ext cx="4041775"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547489" y="1706562"/>
            <a:ext cx="4041775" cy="3951288"/>
          </a:xfrm>
        </p:spPr>
        <p:txBody>
          <a:bodyPr/>
          <a:lstStyle>
            <a:lvl1pPr>
              <a:buClr>
                <a:schemeClr val="tx1"/>
              </a:buClr>
              <a:defRPr sz="2000"/>
            </a:lvl1pPr>
            <a:lvl2pPr>
              <a:buClrTx/>
              <a:defRPr sz="1800"/>
            </a:lvl2pPr>
            <a:lvl3pPr>
              <a:buClrTx/>
              <a:defRPr sz="1800"/>
            </a:lvl3pPr>
            <a:lvl4pPr>
              <a:buClrTx/>
              <a:defRPr sz="1800"/>
            </a:lvl4pPr>
            <a:lvl5pPr>
              <a:buClrTx/>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8"/>
          <p:cNvSpPr>
            <a:spLocks noGrp="1"/>
          </p:cNvSpPr>
          <p:nvPr>
            <p:ph type="sldNum" sz="quarter" idx="12"/>
          </p:nvPr>
        </p:nvSpPr>
        <p:spPr/>
        <p:txBody>
          <a:bodyPr/>
          <a:lstStyle/>
          <a:p>
            <a:fld id="{C6BDDE3B-6E17-4A89-9F93-DBB317C0A6AD}" type="slidenum">
              <a:rPr lang="en-US" smtClean="0"/>
              <a:t>‹#›</a:t>
            </a:fld>
            <a:endParaRPr lang="en-US"/>
          </a:p>
        </p:txBody>
      </p:sp>
    </p:spTree>
    <p:extLst>
      <p:ext uri="{BB962C8B-B14F-4D97-AF65-F5344CB8AC3E}">
        <p14:creationId xmlns:p14="http://schemas.microsoft.com/office/powerpoint/2010/main" val="109566712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Placeholder 1"/>
          <p:cNvSpPr>
            <a:spLocks noGrp="1"/>
          </p:cNvSpPr>
          <p:nvPr>
            <p:ph type="title"/>
          </p:nvPr>
        </p:nvSpPr>
        <p:spPr>
          <a:xfrm>
            <a:off x="292608" y="0"/>
            <a:ext cx="8229600" cy="762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92608" y="1020762"/>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4"/>
          </p:nvPr>
        </p:nvSpPr>
        <p:spPr>
          <a:xfrm>
            <a:off x="-15240" y="6548374"/>
            <a:ext cx="2133600" cy="365125"/>
          </a:xfrm>
          <a:prstGeom prst="rect">
            <a:avLst/>
          </a:prstGeom>
        </p:spPr>
        <p:txBody>
          <a:bodyPr vert="horz" lIns="91440" tIns="45720" rIns="91440" bIns="45720" rtlCol="0" anchor="ctr"/>
          <a:lstStyle>
            <a:lvl1pPr algn="l">
              <a:defRPr sz="900" b="1">
                <a:solidFill>
                  <a:schemeClr val="bg1"/>
                </a:solidFill>
                <a:latin typeface="Arial" panose="020B0604020202020204" pitchFamily="34" charset="0"/>
                <a:cs typeface="Arial" panose="020B0604020202020204" pitchFamily="34" charset="0"/>
              </a:defRPr>
            </a:lvl1pPr>
          </a:lstStyle>
          <a:p>
            <a:fld id="{C6BDDE3B-6E17-4A89-9F93-DBB317C0A6AD}" type="slidenum">
              <a:rPr lang="en-US" smtClean="0"/>
              <a:pPr/>
              <a:t>‹#›</a:t>
            </a:fld>
            <a:endParaRPr lang="en-US" dirty="0"/>
          </a:p>
        </p:txBody>
      </p:sp>
    </p:spTree>
    <p:extLst>
      <p:ext uri="{BB962C8B-B14F-4D97-AF65-F5344CB8AC3E}">
        <p14:creationId xmlns:p14="http://schemas.microsoft.com/office/powerpoint/2010/main" val="4449616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4" r:id="rId4"/>
    <p:sldLayoutId id="2147483661" r:id="rId5"/>
    <p:sldLayoutId id="2147483652" r:id="rId6"/>
    <p:sldLayoutId id="2147483653" r:id="rId7"/>
  </p:sldLayoutIdLst>
  <p:hf hdr="0" ftr="0" dt="0"/>
  <p:txStyles>
    <p:titleStyle>
      <a:lvl1pPr algn="l" defTabSz="914400" rtl="0" eaLnBrk="1" latinLnBrk="0" hangingPunct="1">
        <a:spcBef>
          <a:spcPct val="0"/>
        </a:spcBef>
        <a:buNone/>
        <a:defRPr sz="2800" b="1" kern="1200">
          <a:solidFill>
            <a:schemeClr val="tx1"/>
          </a:solidFill>
          <a:latin typeface="Arial" panose="020B0604020202020204" pitchFamily="34" charset="0"/>
          <a:ea typeface="+mj-ea"/>
          <a:cs typeface="Arial" panose="020B0604020202020204" pitchFamily="34" charset="0"/>
        </a:defRPr>
      </a:lvl1pPr>
    </p:titleStyle>
    <p:bodyStyle>
      <a:lvl1pPr marL="274320" indent="-274320" algn="l" defTabSz="914400" rtl="0" eaLnBrk="1" latinLnBrk="0" hangingPunct="1">
        <a:spcBef>
          <a:spcPts val="0"/>
        </a:spcBef>
        <a:spcAft>
          <a:spcPts val="600"/>
        </a:spcAft>
        <a:buClr>
          <a:schemeClr val="tx1"/>
        </a:buClr>
        <a:buFont typeface="Wingdings" panose="05000000000000000000" pitchFamily="2" charset="2"/>
        <a:buChar char="§"/>
        <a:defRPr sz="20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ts val="0"/>
        </a:spcBef>
        <a:spcAft>
          <a:spcPts val="600"/>
        </a:spcAft>
        <a:buClrTx/>
        <a:buFont typeface="Wingdings" panose="05000000000000000000" pitchFamily="2" charset="2"/>
        <a:buChar char="§"/>
        <a:defRPr sz="1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ts val="0"/>
        </a:spcBef>
        <a:spcAft>
          <a:spcPts val="600"/>
        </a:spcAft>
        <a:buClrTx/>
        <a:buFont typeface="Wingdings" panose="05000000000000000000" pitchFamily="2" charset="2"/>
        <a:buChar char="§"/>
        <a:defRPr sz="18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ts val="0"/>
        </a:spcBef>
        <a:spcAft>
          <a:spcPts val="600"/>
        </a:spcAft>
        <a:buClrTx/>
        <a:buFont typeface="Wingdings" panose="05000000000000000000" pitchFamily="2" charset="2"/>
        <a:buChar char="§"/>
        <a:defRPr sz="18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ts val="0"/>
        </a:spcBef>
        <a:spcAft>
          <a:spcPts val="600"/>
        </a:spcAft>
        <a:buClrTx/>
        <a:buFont typeface="Wingdings" panose="05000000000000000000" pitchFamily="2" charset="2"/>
        <a:buChar char="§"/>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4" Type="http://schemas.microsoft.com/office/2007/relationships/hdphoto" Target="../media/hdphoto1.wdp"/><Relationship Id="rId5" Type="http://schemas.openxmlformats.org/officeDocument/2006/relationships/image" Target="../media/image9.jpeg"/><Relationship Id="rId6" Type="http://schemas.microsoft.com/office/2007/relationships/hdphoto" Target="../media/hdphoto2.wdp"/><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11.jpe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ctrTitle"/>
          </p:nvPr>
        </p:nvSpPr>
        <p:spPr/>
        <p:txBody>
          <a:bodyPr/>
          <a:lstStyle/>
          <a:p>
            <a:r>
              <a:rPr lang="en-US" dirty="0" smtClean="0">
                <a:latin typeface="Helvetica Neue"/>
                <a:cs typeface="Helvetica Neue"/>
              </a:rPr>
              <a:t>Modular PIPs</a:t>
            </a:r>
            <a:endParaRPr lang="en-US" dirty="0">
              <a:latin typeface="Helvetica Neue"/>
              <a:cs typeface="Helvetica Neue"/>
            </a:endParaRPr>
          </a:p>
        </p:txBody>
      </p:sp>
      <p:sp>
        <p:nvSpPr>
          <p:cNvPr id="171011" name="Rectangle 3"/>
          <p:cNvSpPr>
            <a:spLocks noGrp="1" noChangeArrowheads="1"/>
          </p:cNvSpPr>
          <p:nvPr>
            <p:ph type="subTitle" idx="1"/>
          </p:nvPr>
        </p:nvSpPr>
        <p:spPr/>
        <p:txBody>
          <a:bodyPr>
            <a:normAutofit/>
          </a:bodyPr>
          <a:lstStyle/>
          <a:p>
            <a:r>
              <a:rPr lang="en-US" sz="1800" dirty="0" smtClean="0">
                <a:latin typeface="Helvetica Neue"/>
                <a:cs typeface="Helvetica Neue"/>
              </a:rPr>
              <a:t>Shaziya Tambawala</a:t>
            </a:r>
            <a:endParaRPr lang="en-US" sz="1800" dirty="0">
              <a:latin typeface="Helvetica Neue"/>
              <a:cs typeface="Helvetica Neue"/>
            </a:endParaRPr>
          </a:p>
          <a:p>
            <a:r>
              <a:rPr lang="en-US" sz="1800" dirty="0" smtClean="0">
                <a:latin typeface="Helvetica Neue"/>
                <a:cs typeface="Helvetica Neue"/>
              </a:rPr>
              <a:t>UX Design</a:t>
            </a:r>
            <a:endParaRPr lang="en-US" sz="1800" dirty="0">
              <a:latin typeface="Helvetica Neue"/>
              <a:cs typeface="Helvetica Neue"/>
            </a:endParaRPr>
          </a:p>
          <a:p>
            <a:r>
              <a:rPr lang="en-US" sz="1800" dirty="0" smtClean="0">
                <a:latin typeface="Helvetica Neue"/>
                <a:cs typeface="Helvetica Neue"/>
              </a:rPr>
              <a:t>July 2015</a:t>
            </a:r>
            <a:endParaRPr lang="en-US" sz="1800" dirty="0">
              <a:latin typeface="Helvetica Neue"/>
              <a:cs typeface="Helvetica Neue"/>
            </a:endParaRPr>
          </a:p>
        </p:txBody>
      </p:sp>
    </p:spTree>
    <p:extLst>
      <p:ext uri="{BB962C8B-B14F-4D97-AF65-F5344CB8AC3E}">
        <p14:creationId xmlns:p14="http://schemas.microsoft.com/office/powerpoint/2010/main" val="180348497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Neue"/>
                <a:cs typeface="Helvetica Neue"/>
              </a:rPr>
              <a:t>Project Challenges</a:t>
            </a:r>
            <a:endParaRPr lang="en-US" dirty="0">
              <a:latin typeface="Helvetica Neue"/>
              <a:cs typeface="Helvetica Neue"/>
            </a:endParaRPr>
          </a:p>
        </p:txBody>
      </p:sp>
      <p:sp>
        <p:nvSpPr>
          <p:cNvPr id="4" name="Content Placeholder 2"/>
          <p:cNvSpPr>
            <a:spLocks noGrp="1"/>
          </p:cNvSpPr>
          <p:nvPr>
            <p:ph idx="1"/>
          </p:nvPr>
        </p:nvSpPr>
        <p:spPr>
          <a:xfrm>
            <a:off x="292608" y="1020762"/>
            <a:ext cx="8229600" cy="4525963"/>
          </a:xfrm>
        </p:spPr>
        <p:txBody>
          <a:bodyPr>
            <a:normAutofit/>
          </a:bodyPr>
          <a:lstStyle/>
          <a:p>
            <a:pPr>
              <a:buFont typeface="Arial"/>
              <a:buChar char="•"/>
            </a:pPr>
            <a:r>
              <a:rPr lang="en-US" sz="1800" dirty="0" smtClean="0">
                <a:latin typeface="Helvetica Neue"/>
                <a:cs typeface="Helvetica Neue"/>
              </a:rPr>
              <a:t>Frequency </a:t>
            </a:r>
            <a:r>
              <a:rPr lang="en-US" sz="1800" dirty="0">
                <a:latin typeface="Helvetica Neue"/>
                <a:cs typeface="Helvetica Neue"/>
              </a:rPr>
              <a:t>of enhancements to </a:t>
            </a:r>
            <a:r>
              <a:rPr lang="en-US" sz="1800" dirty="0" smtClean="0">
                <a:latin typeface="Helvetica Neue"/>
                <a:cs typeface="Helvetica Neue"/>
              </a:rPr>
              <a:t>PIP</a:t>
            </a:r>
          </a:p>
          <a:p>
            <a:pPr marL="0" indent="0">
              <a:buNone/>
            </a:pPr>
            <a:endParaRPr lang="en-US" sz="1800" dirty="0" smtClean="0">
              <a:latin typeface="Helvetica Neue"/>
              <a:cs typeface="Helvetica Neue"/>
            </a:endParaRPr>
          </a:p>
          <a:p>
            <a:pPr>
              <a:buFont typeface="Arial"/>
              <a:buChar char="•"/>
            </a:pPr>
            <a:r>
              <a:rPr lang="en-US" sz="1800" dirty="0" smtClean="0">
                <a:latin typeface="Helvetica Neue"/>
                <a:cs typeface="Helvetica Neue"/>
              </a:rPr>
              <a:t>Cross-platform design</a:t>
            </a:r>
          </a:p>
          <a:p>
            <a:pPr marL="0" indent="0">
              <a:buNone/>
            </a:pPr>
            <a:endParaRPr lang="en-US" sz="1800" dirty="0" smtClean="0">
              <a:latin typeface="Helvetica Neue"/>
              <a:cs typeface="Helvetica Neue"/>
            </a:endParaRPr>
          </a:p>
          <a:p>
            <a:pPr>
              <a:buFont typeface="Arial"/>
              <a:buChar char="•"/>
            </a:pPr>
            <a:r>
              <a:rPr lang="en-US" sz="1800" dirty="0">
                <a:latin typeface="Helvetica Neue"/>
                <a:cs typeface="Helvetica Neue"/>
              </a:rPr>
              <a:t>End-to-end view: fitting </a:t>
            </a:r>
            <a:r>
              <a:rPr lang="en-US" sz="1800" dirty="0" smtClean="0">
                <a:latin typeface="Helvetica Neue"/>
                <a:cs typeface="Helvetica Neue"/>
              </a:rPr>
              <a:t>into </a:t>
            </a:r>
            <a:r>
              <a:rPr lang="en-US" sz="1800" dirty="0">
                <a:latin typeface="Helvetica Neue"/>
                <a:cs typeface="Helvetica Neue"/>
              </a:rPr>
              <a:t>the larger story of PLP and category </a:t>
            </a:r>
            <a:r>
              <a:rPr lang="en-US" sz="1800" dirty="0" smtClean="0">
                <a:latin typeface="Helvetica Neue"/>
                <a:cs typeface="Helvetica Neue"/>
              </a:rPr>
              <a:t>pages</a:t>
            </a:r>
          </a:p>
          <a:p>
            <a:pPr marL="0" indent="0">
              <a:buNone/>
            </a:pPr>
            <a:endParaRPr lang="en-US" sz="1800" dirty="0" smtClean="0">
              <a:latin typeface="Helvetica Neue"/>
              <a:cs typeface="Helvetica Neue"/>
            </a:endParaRPr>
          </a:p>
          <a:p>
            <a:pPr>
              <a:buFont typeface="Arial"/>
              <a:buChar char="•"/>
            </a:pPr>
            <a:r>
              <a:rPr lang="en-US" sz="1800" dirty="0" smtClean="0">
                <a:latin typeface="Helvetica Neue"/>
                <a:cs typeface="Helvetica Neue"/>
              </a:rPr>
              <a:t>Conflicting data</a:t>
            </a:r>
          </a:p>
          <a:p>
            <a:pPr marL="0" indent="0">
              <a:buNone/>
            </a:pPr>
            <a:endParaRPr lang="en-US" sz="1800" dirty="0" smtClean="0">
              <a:latin typeface="Helvetica Neue"/>
              <a:cs typeface="Helvetica Neue"/>
            </a:endParaRPr>
          </a:p>
          <a:p>
            <a:pPr>
              <a:buFont typeface="Arial"/>
              <a:buChar char="•"/>
            </a:pPr>
            <a:r>
              <a:rPr lang="en-US" sz="1800" dirty="0">
                <a:latin typeface="Helvetica Neue"/>
                <a:cs typeface="Helvetica Neue"/>
              </a:rPr>
              <a:t>Earlier collaboration with </a:t>
            </a:r>
            <a:r>
              <a:rPr lang="en-US" sz="1800" dirty="0" smtClean="0">
                <a:latin typeface="Helvetica Neue"/>
                <a:cs typeface="Helvetica Neue"/>
              </a:rPr>
              <a:t>usability to better scope project</a:t>
            </a:r>
            <a:endParaRPr lang="en-US" sz="1800" dirty="0">
              <a:latin typeface="Helvetica Neue"/>
              <a:cs typeface="Helvetica Neue"/>
            </a:endParaRPr>
          </a:p>
          <a:p>
            <a:pPr>
              <a:buFont typeface="Arial"/>
              <a:buChar char="•"/>
            </a:pPr>
            <a:endParaRPr lang="en-US" sz="1800" dirty="0">
              <a:latin typeface="Helvetica Neue"/>
              <a:cs typeface="Helvetica Neue"/>
            </a:endParaRPr>
          </a:p>
          <a:p>
            <a:pPr marL="0" indent="0">
              <a:buNone/>
            </a:pPr>
            <a:endParaRPr lang="en-US" sz="1800" dirty="0">
              <a:latin typeface="Helvetica Neue"/>
              <a:cs typeface="Helvetica Neue"/>
            </a:endParaRPr>
          </a:p>
          <a:p>
            <a:endParaRPr lang="en-US" sz="1800" dirty="0">
              <a:latin typeface="Helvetica Neue"/>
              <a:cs typeface="Helvetica Neue"/>
            </a:endParaRPr>
          </a:p>
          <a:p>
            <a:endParaRPr lang="en-US" sz="1800" dirty="0">
              <a:latin typeface="Helvetica Neue"/>
              <a:cs typeface="Helvetica Neue"/>
            </a:endParaRPr>
          </a:p>
          <a:p>
            <a:endParaRPr lang="en-US" sz="1800" dirty="0">
              <a:latin typeface="Helvetica Neue"/>
              <a:cs typeface="Helvetica Neue"/>
            </a:endParaRPr>
          </a:p>
          <a:p>
            <a:endParaRPr lang="en-US" sz="1800" dirty="0">
              <a:latin typeface="Helvetica Neue"/>
              <a:cs typeface="Helvetica Neue"/>
            </a:endParaRPr>
          </a:p>
        </p:txBody>
      </p:sp>
    </p:spTree>
    <p:extLst>
      <p:ext uri="{BB962C8B-B14F-4D97-AF65-F5344CB8AC3E}">
        <p14:creationId xmlns:p14="http://schemas.microsoft.com/office/powerpoint/2010/main" val="163577532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Project Findings / Recommendations</a:t>
            </a:r>
          </a:p>
        </p:txBody>
      </p:sp>
      <p:sp>
        <p:nvSpPr>
          <p:cNvPr id="4" name="Content Placeholder 2"/>
          <p:cNvSpPr>
            <a:spLocks noGrp="1"/>
          </p:cNvSpPr>
          <p:nvPr>
            <p:ph idx="1"/>
          </p:nvPr>
        </p:nvSpPr>
        <p:spPr>
          <a:xfrm>
            <a:off x="292608" y="1020762"/>
            <a:ext cx="8229600" cy="4525963"/>
          </a:xfrm>
        </p:spPr>
        <p:txBody>
          <a:bodyPr>
            <a:normAutofit/>
          </a:bodyPr>
          <a:lstStyle/>
          <a:p>
            <a:pPr>
              <a:buFont typeface="Arial"/>
              <a:buChar char="•"/>
            </a:pPr>
            <a:r>
              <a:rPr lang="en-US" sz="1800" dirty="0" smtClean="0"/>
              <a:t>Split </a:t>
            </a:r>
            <a:r>
              <a:rPr lang="en-US" sz="1800" dirty="0"/>
              <a:t>test to determine any affect on conversion across all categories as results could vary by category and cross-category</a:t>
            </a:r>
          </a:p>
          <a:p>
            <a:pPr marL="0" indent="0">
              <a:buNone/>
            </a:pPr>
            <a:r>
              <a:rPr lang="en-US" sz="1800" dirty="0"/>
              <a:t> </a:t>
            </a:r>
            <a:endParaRPr lang="en-US" sz="1800" dirty="0" smtClean="0"/>
          </a:p>
          <a:p>
            <a:pPr>
              <a:buFont typeface="Arial"/>
              <a:buChar char="•"/>
            </a:pPr>
            <a:r>
              <a:rPr lang="en-US" sz="1800" dirty="0">
                <a:latin typeface="Helvetica Neue"/>
                <a:cs typeface="Helvetica Neue"/>
              </a:rPr>
              <a:t>Content and cross-sell recommendations should be relevant to the product</a:t>
            </a:r>
          </a:p>
          <a:p>
            <a:pPr marL="0" indent="0">
              <a:buNone/>
            </a:pPr>
            <a:endParaRPr lang="en-US" sz="1800" dirty="0" smtClean="0">
              <a:latin typeface="Helvetica Neue"/>
              <a:cs typeface="Helvetica Neue"/>
            </a:endParaRPr>
          </a:p>
          <a:p>
            <a:pPr>
              <a:buFont typeface="Arial"/>
              <a:buChar char="•"/>
            </a:pPr>
            <a:r>
              <a:rPr lang="en-US" sz="1800" dirty="0" err="1">
                <a:latin typeface="Helvetica Neue"/>
                <a:cs typeface="Helvetica Neue"/>
              </a:rPr>
              <a:t>Widgetize</a:t>
            </a:r>
            <a:r>
              <a:rPr lang="en-US" sz="1800" dirty="0">
                <a:latin typeface="Helvetica Neue"/>
                <a:cs typeface="Helvetica Neue"/>
              </a:rPr>
              <a:t> each PIP </a:t>
            </a:r>
            <a:r>
              <a:rPr lang="en-US" sz="1800" dirty="0" smtClean="0">
                <a:latin typeface="Helvetica Neue"/>
                <a:cs typeface="Helvetica Neue"/>
              </a:rPr>
              <a:t>module</a:t>
            </a:r>
          </a:p>
          <a:p>
            <a:pPr marL="0" indent="0">
              <a:buNone/>
            </a:pPr>
            <a:endParaRPr lang="en-US" sz="1800" dirty="0" smtClean="0">
              <a:latin typeface="Helvetica Neue"/>
              <a:cs typeface="Helvetica Neue"/>
            </a:endParaRPr>
          </a:p>
          <a:p>
            <a:pPr>
              <a:buFont typeface="Arial"/>
              <a:buChar char="•"/>
            </a:pPr>
            <a:r>
              <a:rPr lang="en-US" sz="1800" dirty="0">
                <a:latin typeface="Helvetica Neue"/>
                <a:cs typeface="Helvetica Neue"/>
              </a:rPr>
              <a:t>Scaling by including more product categories based on customer </a:t>
            </a:r>
            <a:r>
              <a:rPr lang="en-US" sz="1800" dirty="0" smtClean="0">
                <a:latin typeface="Helvetica Neue"/>
                <a:cs typeface="Helvetica Neue"/>
              </a:rPr>
              <a:t>journeys</a:t>
            </a:r>
            <a:endParaRPr lang="en-US" sz="1800" dirty="0">
              <a:latin typeface="Helvetica Neue"/>
              <a:cs typeface="Helvetica Neue"/>
            </a:endParaRPr>
          </a:p>
          <a:p>
            <a:pPr marL="0" indent="0">
              <a:buNone/>
            </a:pPr>
            <a:endParaRPr lang="en-US" sz="1800" dirty="0">
              <a:latin typeface="Helvetica Neue"/>
              <a:cs typeface="Helvetica Neue"/>
            </a:endParaRPr>
          </a:p>
        </p:txBody>
      </p:sp>
    </p:spTree>
    <p:extLst>
      <p:ext uri="{BB962C8B-B14F-4D97-AF65-F5344CB8AC3E}">
        <p14:creationId xmlns:p14="http://schemas.microsoft.com/office/powerpoint/2010/main" val="329236229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ChangeArrowheads="1"/>
          </p:cNvSpPr>
          <p:nvPr>
            <p:ph type="ctrTitle"/>
          </p:nvPr>
        </p:nvSpPr>
        <p:spPr/>
        <p:txBody>
          <a:bodyPr/>
          <a:lstStyle/>
          <a:p>
            <a:r>
              <a:rPr lang="en-US" dirty="0" smtClean="0">
                <a:latin typeface="Helvetica Neue"/>
                <a:cs typeface="Helvetica Neue"/>
              </a:rPr>
              <a:t>Thank You!</a:t>
            </a:r>
            <a:endParaRPr lang="en-US" dirty="0">
              <a:latin typeface="Helvetica Neue"/>
              <a:cs typeface="Helvetica Neue"/>
            </a:endParaRPr>
          </a:p>
        </p:txBody>
      </p:sp>
      <p:sp>
        <p:nvSpPr>
          <p:cNvPr id="6" name="Rectangle 3"/>
          <p:cNvSpPr>
            <a:spLocks noGrp="1" noChangeArrowheads="1"/>
          </p:cNvSpPr>
          <p:nvPr>
            <p:ph type="subTitle" idx="1"/>
          </p:nvPr>
        </p:nvSpPr>
        <p:spPr>
          <a:xfrm>
            <a:off x="838200" y="4504944"/>
            <a:ext cx="6400800" cy="1085088"/>
          </a:xfrm>
        </p:spPr>
        <p:txBody>
          <a:bodyPr>
            <a:normAutofit/>
          </a:bodyPr>
          <a:lstStyle/>
          <a:p>
            <a:r>
              <a:rPr lang="en-US" sz="4000" dirty="0" smtClean="0">
                <a:latin typeface="Helvetica Neue"/>
                <a:cs typeface="Helvetica Neue"/>
              </a:rPr>
              <a:t>Questions?</a:t>
            </a:r>
            <a:endParaRPr lang="en-US" sz="4000" dirty="0">
              <a:latin typeface="Helvetica Neue"/>
              <a:cs typeface="Helvetica Neue"/>
            </a:endParaRPr>
          </a:p>
        </p:txBody>
      </p:sp>
    </p:spTree>
    <p:extLst>
      <p:ext uri="{BB962C8B-B14F-4D97-AF65-F5344CB8AC3E}">
        <p14:creationId xmlns:p14="http://schemas.microsoft.com/office/powerpoint/2010/main" val="40144208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p:txBody>
          <a:bodyPr/>
          <a:lstStyle/>
          <a:p>
            <a:r>
              <a:rPr lang="en-US" dirty="0" smtClean="0">
                <a:latin typeface="Helvetica Neue"/>
                <a:cs typeface="Helvetica Neue"/>
              </a:rPr>
              <a:t>Project Description</a:t>
            </a:r>
            <a:endParaRPr lang="en-US" dirty="0">
              <a:latin typeface="Helvetica Neue"/>
              <a:cs typeface="Helvetica Neue"/>
            </a:endParaRPr>
          </a:p>
        </p:txBody>
      </p:sp>
      <p:sp>
        <p:nvSpPr>
          <p:cNvPr id="3" name="Content Placeholder 2"/>
          <p:cNvSpPr>
            <a:spLocks noGrp="1"/>
          </p:cNvSpPr>
          <p:nvPr>
            <p:ph idx="1"/>
          </p:nvPr>
        </p:nvSpPr>
        <p:spPr>
          <a:xfrm>
            <a:off x="4114800" y="990600"/>
            <a:ext cx="4660392" cy="4525963"/>
          </a:xfrm>
        </p:spPr>
        <p:txBody>
          <a:bodyPr>
            <a:normAutofit/>
          </a:bodyPr>
          <a:lstStyle/>
          <a:p>
            <a:pPr>
              <a:buClr>
                <a:srgbClr val="F58220"/>
              </a:buClr>
              <a:buFont typeface="Arial"/>
              <a:buChar char="•"/>
            </a:pPr>
            <a:r>
              <a:rPr lang="en-US" sz="1800" dirty="0" smtClean="0">
                <a:latin typeface="Helvetica Neue"/>
                <a:cs typeface="Helvetica Neue"/>
              </a:rPr>
              <a:t>PIPs have the same layout across the board</a:t>
            </a:r>
          </a:p>
          <a:p>
            <a:pPr marL="0" indent="0">
              <a:buNone/>
            </a:pPr>
            <a:endParaRPr lang="en-US" sz="1800" dirty="0" smtClean="0">
              <a:latin typeface="Helvetica Neue"/>
              <a:cs typeface="Helvetica Neue"/>
            </a:endParaRPr>
          </a:p>
          <a:p>
            <a:pPr>
              <a:buFont typeface="Arial"/>
              <a:buChar char="•"/>
            </a:pPr>
            <a:r>
              <a:rPr lang="en-US" sz="1800" dirty="0">
                <a:latin typeface="Helvetica Neue"/>
                <a:cs typeface="Helvetica Neue"/>
              </a:rPr>
              <a:t>A concept exploration to make PIPs more dynamic with </a:t>
            </a:r>
            <a:r>
              <a:rPr lang="en-US" sz="1800" dirty="0" smtClean="0">
                <a:latin typeface="Helvetica Neue"/>
                <a:cs typeface="Helvetica Neue"/>
              </a:rPr>
              <a:t>widgets</a:t>
            </a:r>
          </a:p>
          <a:p>
            <a:pPr marL="0" indent="0">
              <a:buNone/>
            </a:pPr>
            <a:endParaRPr lang="en-US" sz="1800" dirty="0" smtClean="0">
              <a:latin typeface="Helvetica Neue"/>
              <a:cs typeface="Helvetica Neue"/>
            </a:endParaRPr>
          </a:p>
          <a:p>
            <a:pPr>
              <a:buFont typeface="Arial"/>
              <a:buChar char="•"/>
            </a:pPr>
            <a:r>
              <a:rPr lang="en-US" sz="1800" dirty="0" smtClean="0">
                <a:latin typeface="Helvetica Neue"/>
                <a:cs typeface="Helvetica Neue"/>
              </a:rPr>
              <a:t>How can we display PIPs based on:</a:t>
            </a:r>
          </a:p>
          <a:p>
            <a:pPr lvl="1">
              <a:buClr>
                <a:srgbClr val="F58220"/>
              </a:buClr>
              <a:buFont typeface="Arial"/>
              <a:buChar char="•"/>
            </a:pPr>
            <a:r>
              <a:rPr lang="en-US" sz="1600" dirty="0" smtClean="0">
                <a:latin typeface="Helvetica Neue"/>
                <a:cs typeface="Helvetica Neue"/>
              </a:rPr>
              <a:t>Product department/category </a:t>
            </a:r>
          </a:p>
          <a:p>
            <a:pPr lvl="1">
              <a:buClr>
                <a:srgbClr val="F58220"/>
              </a:buClr>
              <a:buFont typeface="Arial"/>
              <a:buChar char="•"/>
            </a:pPr>
            <a:r>
              <a:rPr lang="en-US" sz="1600" dirty="0" smtClean="0">
                <a:latin typeface="Helvetica Neue"/>
                <a:cs typeface="Helvetica Neue"/>
              </a:rPr>
              <a:t>Information relevant to customer’s journey</a:t>
            </a:r>
          </a:p>
          <a:p>
            <a:endParaRPr lang="en-US" sz="1800" dirty="0" smtClean="0">
              <a:latin typeface="Helvetica Neue"/>
              <a:cs typeface="Helvetica Neue"/>
            </a:endParaRPr>
          </a:p>
          <a:p>
            <a:endParaRPr lang="en-US" sz="1800" dirty="0" smtClean="0">
              <a:latin typeface="Helvetica Neue"/>
              <a:cs typeface="Helvetica Neue"/>
            </a:endParaRPr>
          </a:p>
          <a:p>
            <a:endParaRPr lang="en-US" sz="1800" dirty="0">
              <a:latin typeface="Helvetica Neue"/>
              <a:cs typeface="Helvetica Neue"/>
            </a:endParaRPr>
          </a:p>
          <a:p>
            <a:endParaRPr lang="en-US" sz="1800" dirty="0">
              <a:latin typeface="Helvetica Neue"/>
              <a:cs typeface="Helvetica Neue"/>
            </a:endParaRPr>
          </a:p>
        </p:txBody>
      </p:sp>
      <p:pic>
        <p:nvPicPr>
          <p:cNvPr id="4" name="Picture 3" descr="current_patio_screensho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990600"/>
            <a:ext cx="1623526" cy="5536406"/>
          </a:xfrm>
          <a:prstGeom prst="rect">
            <a:avLst/>
          </a:prstGeom>
          <a:effectLst>
            <a:outerShdw blurRad="63500" sx="102000" sy="102000" algn="ctr" rotWithShape="0">
              <a:schemeClr val="tx2">
                <a:lumMod val="40000"/>
                <a:lumOff val="60000"/>
                <a:alpha val="40000"/>
              </a:schemeClr>
            </a:outerShdw>
          </a:effectLst>
        </p:spPr>
      </p:pic>
      <p:pic>
        <p:nvPicPr>
          <p:cNvPr id="5" name="Picture 4" descr="current_drill_screensho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09800" y="990600"/>
            <a:ext cx="1676400" cy="5536406"/>
          </a:xfrm>
          <a:prstGeom prst="rect">
            <a:avLst/>
          </a:prstGeom>
          <a:effectLst>
            <a:outerShdw blurRad="63500" sx="102000" sy="102000" algn="tl" rotWithShape="0">
              <a:schemeClr val="tx2">
                <a:lumMod val="40000"/>
                <a:lumOff val="60000"/>
                <a:alpha val="40000"/>
              </a:schemeClr>
            </a:outerShdw>
          </a:effectLst>
        </p:spPr>
      </p:pic>
    </p:spTree>
    <p:extLst>
      <p:ext uri="{BB962C8B-B14F-4D97-AF65-F5344CB8AC3E}">
        <p14:creationId xmlns:p14="http://schemas.microsoft.com/office/powerpoint/2010/main" val="349295874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Neue"/>
                <a:cs typeface="Helvetica Neue"/>
              </a:rPr>
              <a:t>Project Goals</a:t>
            </a:r>
            <a:endParaRPr lang="en-US" dirty="0">
              <a:latin typeface="Helvetica Neue"/>
              <a:cs typeface="Helvetica Neue"/>
            </a:endParaRPr>
          </a:p>
        </p:txBody>
      </p:sp>
      <p:sp>
        <p:nvSpPr>
          <p:cNvPr id="4" name="Content Placeholder 2"/>
          <p:cNvSpPr>
            <a:spLocks noGrp="1"/>
          </p:cNvSpPr>
          <p:nvPr>
            <p:ph idx="1"/>
          </p:nvPr>
        </p:nvSpPr>
        <p:spPr>
          <a:xfrm>
            <a:off x="292608" y="1020762"/>
            <a:ext cx="8229600" cy="4525963"/>
          </a:xfrm>
        </p:spPr>
        <p:txBody>
          <a:bodyPr>
            <a:normAutofit/>
          </a:bodyPr>
          <a:lstStyle/>
          <a:p>
            <a:pPr marL="0" indent="0">
              <a:buNone/>
            </a:pPr>
            <a:r>
              <a:rPr lang="en-US" sz="1800" dirty="0" smtClean="0">
                <a:latin typeface="Helvetica Neue"/>
                <a:cs typeface="Helvetica Neue"/>
              </a:rPr>
              <a:t>Goals:</a:t>
            </a:r>
          </a:p>
          <a:p>
            <a:pPr marL="0" indent="0">
              <a:buNone/>
            </a:pPr>
            <a:endParaRPr lang="en-US" sz="1800" dirty="0" smtClean="0">
              <a:latin typeface="Helvetica Neue"/>
              <a:cs typeface="Helvetica Neue"/>
            </a:endParaRPr>
          </a:p>
          <a:p>
            <a:pPr lvl="1">
              <a:buClr>
                <a:srgbClr val="F58220"/>
              </a:buClr>
              <a:buFont typeface="Arial"/>
              <a:buChar char="•"/>
            </a:pPr>
            <a:r>
              <a:rPr lang="en-US" sz="1600" dirty="0" smtClean="0">
                <a:latin typeface="Helvetica Neue"/>
                <a:cs typeface="Helvetica Neue"/>
              </a:rPr>
              <a:t>Allow </a:t>
            </a:r>
            <a:r>
              <a:rPr lang="en-US" sz="1600" dirty="0">
                <a:latin typeface="Helvetica Neue"/>
                <a:cs typeface="Helvetica Neue"/>
              </a:rPr>
              <a:t>for a more streamlined customer </a:t>
            </a:r>
            <a:r>
              <a:rPr lang="en-US" sz="1600" dirty="0" smtClean="0">
                <a:latin typeface="Helvetica Neue"/>
                <a:cs typeface="Helvetica Neue"/>
              </a:rPr>
              <a:t>experience </a:t>
            </a:r>
          </a:p>
          <a:p>
            <a:pPr lvl="1">
              <a:buClr>
                <a:srgbClr val="F58220"/>
              </a:buClr>
              <a:buFont typeface="Arial"/>
              <a:buChar char="•"/>
            </a:pPr>
            <a:r>
              <a:rPr lang="en-US" sz="1600" dirty="0" smtClean="0">
                <a:latin typeface="Helvetica Neue"/>
                <a:cs typeface="Helvetica Neue"/>
              </a:rPr>
              <a:t>Make relevant content more transparent</a:t>
            </a:r>
          </a:p>
          <a:p>
            <a:endParaRPr lang="en-US" sz="1800" dirty="0">
              <a:latin typeface="Helvetica Neue"/>
              <a:cs typeface="Helvetica Neue"/>
            </a:endParaRPr>
          </a:p>
          <a:p>
            <a:pPr marL="0" indent="0">
              <a:buNone/>
            </a:pPr>
            <a:r>
              <a:rPr lang="en-US" sz="1800" dirty="0" smtClean="0">
                <a:latin typeface="Helvetica Neue"/>
                <a:cs typeface="Helvetica Neue"/>
              </a:rPr>
              <a:t>Potential Success Metrics:</a:t>
            </a:r>
          </a:p>
          <a:p>
            <a:pPr marL="0" indent="0">
              <a:buNone/>
            </a:pPr>
            <a:endParaRPr lang="en-US" sz="1600" dirty="0" smtClean="0">
              <a:latin typeface="Helvetica Neue"/>
              <a:cs typeface="Helvetica Neue"/>
            </a:endParaRPr>
          </a:p>
          <a:p>
            <a:pPr lvl="1">
              <a:buClr>
                <a:srgbClr val="F58220"/>
              </a:buClr>
              <a:buFont typeface="Arial"/>
              <a:buChar char="•"/>
            </a:pPr>
            <a:r>
              <a:rPr lang="en-US" sz="1600" dirty="0" smtClean="0">
                <a:latin typeface="Helvetica Neue"/>
                <a:cs typeface="Helvetica Neue"/>
              </a:rPr>
              <a:t>Incremental expected cart adds for PIP are estimated at 1M</a:t>
            </a:r>
          </a:p>
          <a:p>
            <a:pPr lvl="1">
              <a:buClr>
                <a:srgbClr val="F58220"/>
              </a:buClr>
              <a:buFont typeface="Arial"/>
              <a:buChar char="•"/>
            </a:pPr>
            <a:r>
              <a:rPr lang="en-US" sz="1600" dirty="0">
                <a:latin typeface="Helvetica Neue"/>
                <a:cs typeface="Helvetica Neue"/>
              </a:rPr>
              <a:t>Customer engagement through increased number of Reviews and Q&amp;A</a:t>
            </a:r>
          </a:p>
          <a:p>
            <a:pPr lvl="1">
              <a:buClr>
                <a:srgbClr val="F58220"/>
              </a:buClr>
              <a:buFont typeface="Arial"/>
              <a:buChar char="•"/>
            </a:pPr>
            <a:r>
              <a:rPr lang="en-US" sz="1600" dirty="0">
                <a:latin typeface="Helvetica Neue"/>
                <a:cs typeface="Helvetica Neue"/>
              </a:rPr>
              <a:t>Time on page for </a:t>
            </a:r>
            <a:r>
              <a:rPr lang="en-US" sz="1600" dirty="0" smtClean="0">
                <a:latin typeface="Helvetica Neue"/>
                <a:cs typeface="Helvetica Neue"/>
              </a:rPr>
              <a:t>task</a:t>
            </a:r>
            <a:endParaRPr lang="en-US" sz="1600" dirty="0">
              <a:latin typeface="Helvetica Neue"/>
              <a:cs typeface="Helvetica Neue"/>
            </a:endParaRPr>
          </a:p>
        </p:txBody>
      </p:sp>
    </p:spTree>
    <p:extLst>
      <p:ext uri="{BB962C8B-B14F-4D97-AF65-F5344CB8AC3E}">
        <p14:creationId xmlns:p14="http://schemas.microsoft.com/office/powerpoint/2010/main" val="8909691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p:txBody>
          <a:bodyPr/>
          <a:lstStyle/>
          <a:p>
            <a:r>
              <a:rPr lang="en-US" dirty="0" smtClean="0">
                <a:latin typeface="Helvetica Neue"/>
                <a:cs typeface="Helvetica Neue"/>
              </a:rPr>
              <a:t>Project Status</a:t>
            </a:r>
            <a:endParaRPr lang="en-US" dirty="0">
              <a:latin typeface="Helvetica Neue"/>
              <a:cs typeface="Helvetica Neue"/>
            </a:endParaRPr>
          </a:p>
        </p:txBody>
      </p:sp>
      <p:sp>
        <p:nvSpPr>
          <p:cNvPr id="2" name="Content Placeholder 1"/>
          <p:cNvSpPr>
            <a:spLocks noGrp="1"/>
          </p:cNvSpPr>
          <p:nvPr>
            <p:ph idx="1"/>
          </p:nvPr>
        </p:nvSpPr>
        <p:spPr>
          <a:xfrm>
            <a:off x="292608" y="1020762"/>
            <a:ext cx="8470392" cy="4694238"/>
          </a:xfrm>
        </p:spPr>
        <p:txBody>
          <a:bodyPr>
            <a:normAutofit/>
          </a:bodyPr>
          <a:lstStyle/>
          <a:p>
            <a:pPr>
              <a:buFont typeface="Wingdings" charset="2"/>
              <a:buChar char=""/>
            </a:pPr>
            <a:r>
              <a:rPr lang="en-US" sz="1800" dirty="0" smtClean="0">
                <a:latin typeface="Helvetica Neue"/>
                <a:cs typeface="Helvetica Neue"/>
              </a:rPr>
              <a:t> Assessed 18 retail sites for best practices</a:t>
            </a:r>
          </a:p>
          <a:p>
            <a:pPr marL="0" indent="0">
              <a:buNone/>
            </a:pPr>
            <a:endParaRPr lang="en-US" sz="1800" dirty="0" smtClean="0">
              <a:latin typeface="Helvetica Neue"/>
              <a:cs typeface="Helvetica Neue"/>
            </a:endParaRPr>
          </a:p>
          <a:p>
            <a:pPr>
              <a:buFont typeface="Wingdings" charset="2"/>
              <a:buChar char=""/>
            </a:pPr>
            <a:r>
              <a:rPr lang="en-US" sz="1800" dirty="0" smtClean="0">
                <a:latin typeface="Helvetica Neue"/>
                <a:cs typeface="Helvetica Neue"/>
              </a:rPr>
              <a:t>  Aligned with different teams in and outside the PIP work stream</a:t>
            </a:r>
          </a:p>
          <a:p>
            <a:pPr marL="0" indent="0">
              <a:buNone/>
            </a:pPr>
            <a:endParaRPr lang="en-US" sz="1800" dirty="0" smtClean="0">
              <a:latin typeface="Helvetica Neue"/>
              <a:cs typeface="Helvetica Neue"/>
            </a:endParaRPr>
          </a:p>
          <a:p>
            <a:pPr>
              <a:buFont typeface="Wingdings" charset="2"/>
              <a:buChar char=""/>
            </a:pPr>
            <a:r>
              <a:rPr lang="en-US" sz="1800" dirty="0" smtClean="0">
                <a:latin typeface="Helvetica Neue"/>
                <a:cs typeface="Helvetica Neue"/>
              </a:rPr>
              <a:t>  Defined 3 PIP buckets and regrouped content</a:t>
            </a:r>
          </a:p>
          <a:p>
            <a:pPr marL="0" indent="0">
              <a:buNone/>
            </a:pPr>
            <a:endParaRPr lang="en-US" sz="1800" dirty="0" smtClean="0">
              <a:latin typeface="Helvetica Neue"/>
              <a:cs typeface="Helvetica Neue"/>
            </a:endParaRPr>
          </a:p>
          <a:p>
            <a:pPr>
              <a:buFont typeface="Wingdings" charset="2"/>
              <a:buChar char=""/>
            </a:pPr>
            <a:r>
              <a:rPr lang="en-US" sz="1800" dirty="0" smtClean="0">
                <a:latin typeface="Helvetica Neue"/>
                <a:cs typeface="Helvetica Neue"/>
              </a:rPr>
              <a:t>  Designed low fidelity simulation based on commonly shopped cross   </a:t>
            </a:r>
            <a:br>
              <a:rPr lang="en-US" sz="1800" dirty="0" smtClean="0">
                <a:latin typeface="Helvetica Neue"/>
                <a:cs typeface="Helvetica Neue"/>
              </a:rPr>
            </a:br>
            <a:r>
              <a:rPr lang="en-US" sz="1800" dirty="0" smtClean="0">
                <a:latin typeface="Helvetica Neue"/>
                <a:cs typeface="Helvetica Neue"/>
              </a:rPr>
              <a:t>  categories</a:t>
            </a:r>
          </a:p>
          <a:p>
            <a:pPr marL="0" indent="0">
              <a:buNone/>
            </a:pPr>
            <a:endParaRPr lang="en-US" sz="1800" dirty="0" smtClean="0">
              <a:latin typeface="Helvetica Neue"/>
              <a:cs typeface="Helvetica Neue"/>
            </a:endParaRPr>
          </a:p>
          <a:p>
            <a:pPr>
              <a:buFont typeface="Wingdings" charset="2"/>
              <a:buChar char=""/>
            </a:pPr>
            <a:r>
              <a:rPr lang="en-US" sz="1800" dirty="0" smtClean="0">
                <a:latin typeface="Helvetica Neue"/>
                <a:cs typeface="Helvetica Neue"/>
              </a:rPr>
              <a:t>  Study to determine impact on usability</a:t>
            </a:r>
          </a:p>
          <a:p>
            <a:pPr marL="0" indent="0">
              <a:buNone/>
            </a:pPr>
            <a:endParaRPr lang="en-US" sz="1800" dirty="0" smtClean="0">
              <a:latin typeface="Helvetica Neue"/>
              <a:cs typeface="Helvetica Neue"/>
            </a:endParaRPr>
          </a:p>
          <a:p>
            <a:pPr>
              <a:buFont typeface="Wingdings" charset="2"/>
              <a:buChar char="q"/>
            </a:pPr>
            <a:r>
              <a:rPr lang="en-US" sz="1800" dirty="0" smtClean="0">
                <a:latin typeface="Helvetica Neue"/>
                <a:cs typeface="Helvetica Neue"/>
              </a:rPr>
              <a:t>  Design iteration based on feedback</a:t>
            </a:r>
          </a:p>
          <a:p>
            <a:pPr>
              <a:buFont typeface="Wingdings" charset="2"/>
              <a:buChar char="ü"/>
            </a:pPr>
            <a:endParaRPr lang="en-US" sz="1800" dirty="0" smtClean="0">
              <a:latin typeface="Helvetica Neue"/>
              <a:cs typeface="Helvetica Neue"/>
            </a:endParaRPr>
          </a:p>
          <a:p>
            <a:pPr>
              <a:buFont typeface="Wingdings" charset="2"/>
              <a:buChar char="ü"/>
            </a:pPr>
            <a:endParaRPr lang="en-US" sz="1800" dirty="0" smtClean="0">
              <a:latin typeface="Helvetica Neue"/>
              <a:cs typeface="Helvetica Neue"/>
            </a:endParaRPr>
          </a:p>
          <a:p>
            <a:pPr>
              <a:buFont typeface="Wingdings" charset="2"/>
              <a:buChar char="ü"/>
            </a:pPr>
            <a:endParaRPr lang="en-US" sz="1800" dirty="0" smtClean="0">
              <a:latin typeface="Helvetica Neue"/>
              <a:cs typeface="Helvetica Neue"/>
            </a:endParaRPr>
          </a:p>
          <a:p>
            <a:pPr marL="0" indent="0">
              <a:buNone/>
            </a:pPr>
            <a:endParaRPr lang="en-US" sz="1800" dirty="0">
              <a:latin typeface="Helvetica Neue"/>
              <a:cs typeface="Helvetica Neue"/>
            </a:endParaRPr>
          </a:p>
          <a:p>
            <a:pPr marL="0" indent="0">
              <a:buNone/>
            </a:pPr>
            <a:endParaRPr lang="en-US" sz="1800" dirty="0" smtClean="0">
              <a:latin typeface="Helvetica Neue"/>
              <a:cs typeface="Helvetica Neue"/>
            </a:endParaRPr>
          </a:p>
        </p:txBody>
      </p:sp>
    </p:spTree>
    <p:extLst>
      <p:ext uri="{BB962C8B-B14F-4D97-AF65-F5344CB8AC3E}">
        <p14:creationId xmlns:p14="http://schemas.microsoft.com/office/powerpoint/2010/main" val="158149841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p:txBody>
          <a:bodyPr/>
          <a:lstStyle/>
          <a:p>
            <a:r>
              <a:rPr lang="en-US" dirty="0" smtClean="0">
                <a:latin typeface="Helvetica Neue"/>
                <a:cs typeface="Helvetica Neue"/>
              </a:rPr>
              <a:t>What are PIP modules?</a:t>
            </a:r>
            <a:endParaRPr lang="en-US" dirty="0">
              <a:latin typeface="Helvetica Neue"/>
              <a:cs typeface="Helvetica Neue"/>
            </a:endParaRPr>
          </a:p>
        </p:txBody>
      </p:sp>
      <p:sp>
        <p:nvSpPr>
          <p:cNvPr id="10" name="Content Placeholder 1"/>
          <p:cNvSpPr txBox="1">
            <a:spLocks/>
          </p:cNvSpPr>
          <p:nvPr/>
        </p:nvSpPr>
        <p:spPr>
          <a:xfrm>
            <a:off x="4724400" y="1143000"/>
            <a:ext cx="4038600" cy="4846638"/>
          </a:xfrm>
          <a:prstGeom prst="rect">
            <a:avLst/>
          </a:prstGeom>
        </p:spPr>
        <p:txBody>
          <a:bodyPr vert="horz" lIns="91440" tIns="45720" rIns="91440" bIns="45720" rtlCol="0">
            <a:normAutofit lnSpcReduction="10000"/>
          </a:bodyPr>
          <a:lstStyle>
            <a:lvl1pPr marL="274320" indent="-274320" algn="l" defTabSz="914400" rtl="0" eaLnBrk="1" latinLnBrk="0" hangingPunct="1">
              <a:lnSpc>
                <a:spcPct val="100000"/>
              </a:lnSpc>
              <a:spcBef>
                <a:spcPts val="0"/>
              </a:spcBef>
              <a:spcAft>
                <a:spcPts val="600"/>
              </a:spcAft>
              <a:buClr>
                <a:schemeClr val="tx1"/>
              </a:buClr>
              <a:buFont typeface="Wingdings" panose="05000000000000000000" pitchFamily="2" charset="2"/>
              <a:buChar char="§"/>
              <a:defRPr sz="20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lnSpc>
                <a:spcPct val="100000"/>
              </a:lnSpc>
              <a:spcBef>
                <a:spcPts val="0"/>
              </a:spcBef>
              <a:spcAft>
                <a:spcPts val="600"/>
              </a:spcAft>
              <a:buClrTx/>
              <a:buFont typeface="Wingdings" panose="05000000000000000000" pitchFamily="2" charset="2"/>
              <a:buChar char="§"/>
              <a:defRPr sz="1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0"/>
              </a:spcBef>
              <a:spcAft>
                <a:spcPts val="600"/>
              </a:spcAft>
              <a:buClrTx/>
              <a:buFont typeface="Wingdings" panose="05000000000000000000" pitchFamily="2" charset="2"/>
              <a:buChar char="§"/>
              <a:defRPr sz="18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0"/>
              </a:spcBef>
              <a:spcAft>
                <a:spcPts val="600"/>
              </a:spcAft>
              <a:buClrTx/>
              <a:buFont typeface="Wingdings" panose="05000000000000000000" pitchFamily="2" charset="2"/>
              <a:buChar char="§"/>
              <a:defRPr sz="18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0"/>
              </a:spcBef>
              <a:spcAft>
                <a:spcPts val="600"/>
              </a:spcAft>
              <a:buClrTx/>
              <a:buFont typeface="Wingdings" panose="05000000000000000000" pitchFamily="2" charset="2"/>
              <a:buChar char="§"/>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900" indent="-342900">
              <a:buFont typeface="Wingdings" panose="05000000000000000000" pitchFamily="2" charset="2"/>
              <a:buAutoNum type="arabicPeriod"/>
            </a:pPr>
            <a:r>
              <a:rPr lang="en-US" sz="1800" dirty="0" smtClean="0">
                <a:latin typeface="Helvetica Neue"/>
                <a:cs typeface="Helvetica Neue"/>
              </a:rPr>
              <a:t>Image Gallery</a:t>
            </a:r>
          </a:p>
          <a:p>
            <a:pPr marL="342900" indent="-342900">
              <a:buFont typeface="Wingdings" panose="05000000000000000000" pitchFamily="2" charset="2"/>
              <a:buAutoNum type="arabicPeriod"/>
            </a:pPr>
            <a:r>
              <a:rPr lang="en-US" sz="1800" dirty="0" smtClean="0">
                <a:latin typeface="Helvetica Neue"/>
                <a:cs typeface="Helvetica Neue"/>
              </a:rPr>
              <a:t>Pricing and Fulfillment</a:t>
            </a:r>
          </a:p>
          <a:p>
            <a:pPr marL="342900" indent="-342900">
              <a:buFont typeface="Wingdings" panose="05000000000000000000" pitchFamily="2" charset="2"/>
              <a:buAutoNum type="arabicPeriod"/>
            </a:pPr>
            <a:r>
              <a:rPr lang="en-US" sz="1800" dirty="0" smtClean="0">
                <a:latin typeface="Helvetica Neue"/>
                <a:cs typeface="Helvetica Neue"/>
              </a:rPr>
              <a:t>Product Overview</a:t>
            </a:r>
          </a:p>
          <a:p>
            <a:pPr marL="342900" indent="-342900">
              <a:buFont typeface="Wingdings" panose="05000000000000000000" pitchFamily="2" charset="2"/>
              <a:buAutoNum type="arabicPeriod"/>
            </a:pPr>
            <a:r>
              <a:rPr lang="en-US" sz="1800" dirty="0" smtClean="0">
                <a:latin typeface="Helvetica Neue"/>
                <a:cs typeface="Helvetica Neue"/>
              </a:rPr>
              <a:t>Specifications</a:t>
            </a:r>
          </a:p>
          <a:p>
            <a:pPr marL="342900" indent="-342900">
              <a:buFont typeface="Wingdings" panose="05000000000000000000" pitchFamily="2" charset="2"/>
              <a:buAutoNum type="arabicPeriod"/>
            </a:pPr>
            <a:r>
              <a:rPr lang="en-US" sz="1800" dirty="0" smtClean="0">
                <a:latin typeface="Helvetica Neue"/>
                <a:cs typeface="Helvetica Neue"/>
              </a:rPr>
              <a:t>Frequently Bought Together</a:t>
            </a:r>
          </a:p>
          <a:p>
            <a:pPr marL="342900" indent="-342900">
              <a:buFont typeface="Wingdings" panose="05000000000000000000" pitchFamily="2" charset="2"/>
              <a:buAutoNum type="arabicPeriod"/>
            </a:pPr>
            <a:r>
              <a:rPr lang="en-US" sz="1800" dirty="0" smtClean="0">
                <a:latin typeface="Helvetica Neue"/>
                <a:cs typeface="Helvetica Neue"/>
              </a:rPr>
              <a:t>Compare Similar Items</a:t>
            </a:r>
          </a:p>
          <a:p>
            <a:pPr marL="342900" indent="-342900">
              <a:buFont typeface="Wingdings" panose="05000000000000000000" pitchFamily="2" charset="2"/>
              <a:buAutoNum type="arabicPeriod"/>
            </a:pPr>
            <a:r>
              <a:rPr lang="en-US" sz="1800" dirty="0" smtClean="0">
                <a:latin typeface="Helvetica Neue"/>
                <a:cs typeface="Helvetica Neue"/>
              </a:rPr>
              <a:t>IRG</a:t>
            </a:r>
          </a:p>
          <a:p>
            <a:pPr marL="811530" lvl="1" indent="-342900">
              <a:buFont typeface="Wingdings" panose="05000000000000000000" pitchFamily="2" charset="2"/>
              <a:buAutoNum type="arabicPeriod"/>
            </a:pPr>
            <a:r>
              <a:rPr lang="en-US" sz="1600" dirty="0" smtClean="0">
                <a:latin typeface="Helvetica Neue"/>
                <a:cs typeface="Helvetica Neue"/>
              </a:rPr>
              <a:t>More In This Collection</a:t>
            </a:r>
          </a:p>
          <a:p>
            <a:pPr marL="811530" lvl="1" indent="-342900">
              <a:buFont typeface="Wingdings" panose="05000000000000000000" pitchFamily="2" charset="2"/>
              <a:buAutoNum type="arabicPeriod"/>
            </a:pPr>
            <a:r>
              <a:rPr lang="en-US" sz="1600" dirty="0" smtClean="0">
                <a:latin typeface="Helvetica Neue"/>
                <a:cs typeface="Helvetica Neue"/>
              </a:rPr>
              <a:t>Accessories</a:t>
            </a:r>
          </a:p>
          <a:p>
            <a:pPr marL="811530" lvl="1" indent="-342900">
              <a:buFont typeface="Wingdings" panose="05000000000000000000" pitchFamily="2" charset="2"/>
              <a:buAutoNum type="arabicPeriod"/>
            </a:pPr>
            <a:r>
              <a:rPr lang="en-US" sz="1600" dirty="0" smtClean="0">
                <a:latin typeface="Helvetica Neue"/>
                <a:cs typeface="Helvetica Neue"/>
              </a:rPr>
              <a:t>Coordinating Items</a:t>
            </a:r>
          </a:p>
          <a:p>
            <a:pPr marL="457200" indent="-457200">
              <a:buFont typeface="+mj-lt"/>
              <a:buAutoNum type="arabicPeriod"/>
            </a:pPr>
            <a:r>
              <a:rPr lang="en-US" sz="1800" dirty="0" err="1" smtClean="0">
                <a:latin typeface="Helvetica Neue"/>
                <a:cs typeface="Helvetica Neue"/>
              </a:rPr>
              <a:t>Certona</a:t>
            </a:r>
            <a:endParaRPr lang="en-US" sz="1800" dirty="0" smtClean="0">
              <a:latin typeface="Helvetica Neue"/>
              <a:cs typeface="Helvetica Neue"/>
            </a:endParaRPr>
          </a:p>
          <a:p>
            <a:pPr marL="457200" indent="-457200">
              <a:buFont typeface="+mj-lt"/>
              <a:buAutoNum type="arabicPeriod"/>
            </a:pPr>
            <a:r>
              <a:rPr lang="en-US" sz="1800" dirty="0" smtClean="0">
                <a:latin typeface="Helvetica Neue"/>
                <a:cs typeface="Helvetica Neue"/>
              </a:rPr>
              <a:t>Questions &amp; Answers</a:t>
            </a:r>
          </a:p>
          <a:p>
            <a:pPr marL="457200" indent="-457200">
              <a:buFont typeface="+mj-lt"/>
              <a:buAutoNum type="arabicPeriod"/>
            </a:pPr>
            <a:r>
              <a:rPr lang="en-US" sz="1800" dirty="0" smtClean="0">
                <a:latin typeface="Helvetica Neue"/>
                <a:cs typeface="Helvetica Neue"/>
              </a:rPr>
              <a:t>Ratings &amp; Reviews</a:t>
            </a:r>
          </a:p>
          <a:p>
            <a:pPr marL="457200" indent="-457200">
              <a:buFont typeface="+mj-lt"/>
              <a:buAutoNum type="arabicPeriod"/>
            </a:pPr>
            <a:r>
              <a:rPr lang="en-US" sz="1800" dirty="0" smtClean="0">
                <a:latin typeface="Helvetica Neue"/>
                <a:cs typeface="Helvetica Neue"/>
              </a:rPr>
              <a:t>Recently Viewed</a:t>
            </a:r>
          </a:p>
          <a:p>
            <a:pPr marL="457200" indent="-457200">
              <a:buFont typeface="+mj-lt"/>
              <a:buAutoNum type="arabicPeriod"/>
            </a:pPr>
            <a:endParaRPr lang="en-US" sz="1800" dirty="0" smtClean="0">
              <a:latin typeface="Helvetica Neue"/>
              <a:cs typeface="Helvetica Neue"/>
            </a:endParaRPr>
          </a:p>
          <a:p>
            <a:pPr marL="468630" lvl="1" indent="0">
              <a:buFont typeface="Wingdings" panose="05000000000000000000" pitchFamily="2" charset="2"/>
              <a:buNone/>
            </a:pPr>
            <a:endParaRPr lang="en-US" dirty="0" smtClean="0">
              <a:latin typeface="Helvetica Neue"/>
              <a:cs typeface="Helvetica Neue"/>
            </a:endParaRPr>
          </a:p>
        </p:txBody>
      </p:sp>
      <p:pic>
        <p:nvPicPr>
          <p:cNvPr id="11" name="Picture 10" descr="lumber.png"/>
          <p:cNvPicPr>
            <a:picLocks noChangeAspect="1"/>
          </p:cNvPicPr>
          <p:nvPr/>
        </p:nvPicPr>
        <p:blipFill rotWithShape="1">
          <a:blip r:embed="rId3" cstate="print">
            <a:extLst>
              <a:ext uri="{28A0092B-C50C-407E-A947-70E740481C1C}">
                <a14:useLocalDpi xmlns:a14="http://schemas.microsoft.com/office/drawing/2010/main" val="0"/>
              </a:ext>
            </a:extLst>
          </a:blip>
          <a:srcRect l="10249" t="20818" r="7758" b="72944"/>
          <a:stretch/>
        </p:blipFill>
        <p:spPr>
          <a:xfrm>
            <a:off x="304800" y="914400"/>
            <a:ext cx="2896648" cy="1187548"/>
          </a:xfrm>
          <a:prstGeom prst="rect">
            <a:avLst/>
          </a:prstGeom>
          <a:effectLst>
            <a:outerShdw blurRad="63500" sx="102000" sy="102000" algn="tl" rotWithShape="0">
              <a:schemeClr val="tx2">
                <a:lumMod val="40000"/>
                <a:lumOff val="60000"/>
                <a:alpha val="40000"/>
              </a:schemeClr>
            </a:outerShdw>
          </a:effectLst>
        </p:spPr>
      </p:pic>
      <p:pic>
        <p:nvPicPr>
          <p:cNvPr id="14" name="Picture 13" descr="lumber.png"/>
          <p:cNvPicPr>
            <a:picLocks noChangeAspect="1"/>
          </p:cNvPicPr>
          <p:nvPr/>
        </p:nvPicPr>
        <p:blipFill rotWithShape="1">
          <a:blip r:embed="rId3" cstate="print">
            <a:extLst>
              <a:ext uri="{28A0092B-C50C-407E-A947-70E740481C1C}">
                <a14:useLocalDpi xmlns:a14="http://schemas.microsoft.com/office/drawing/2010/main" val="0"/>
              </a:ext>
            </a:extLst>
          </a:blip>
          <a:srcRect l="10249" t="13518" r="7758" b="79074"/>
          <a:stretch/>
        </p:blipFill>
        <p:spPr>
          <a:xfrm>
            <a:off x="1447800" y="2209800"/>
            <a:ext cx="2896650" cy="1410209"/>
          </a:xfrm>
          <a:prstGeom prst="rect">
            <a:avLst/>
          </a:prstGeom>
          <a:effectLst>
            <a:outerShdw blurRad="63500" sx="102000" sy="102000" algn="tl" rotWithShape="0">
              <a:schemeClr val="tx2">
                <a:lumMod val="40000"/>
                <a:lumOff val="60000"/>
                <a:alpha val="40000"/>
              </a:schemeClr>
            </a:outerShdw>
          </a:effectLst>
        </p:spPr>
      </p:pic>
      <p:pic>
        <p:nvPicPr>
          <p:cNvPr id="15" name="Picture 14" descr="lumber.png"/>
          <p:cNvPicPr>
            <a:picLocks noChangeAspect="1"/>
          </p:cNvPicPr>
          <p:nvPr/>
        </p:nvPicPr>
        <p:blipFill rotWithShape="1">
          <a:blip r:embed="rId3" cstate="print">
            <a:extLst>
              <a:ext uri="{28A0092B-C50C-407E-A947-70E740481C1C}">
                <a14:useLocalDpi xmlns:a14="http://schemas.microsoft.com/office/drawing/2010/main" val="0"/>
              </a:ext>
            </a:extLst>
          </a:blip>
          <a:srcRect l="10249" t="36223" r="7758" b="57670"/>
          <a:stretch/>
        </p:blipFill>
        <p:spPr>
          <a:xfrm>
            <a:off x="228600" y="3733800"/>
            <a:ext cx="2896648" cy="1162464"/>
          </a:xfrm>
          <a:prstGeom prst="rect">
            <a:avLst/>
          </a:prstGeom>
          <a:effectLst>
            <a:outerShdw blurRad="63500" dir="2700000" sx="102000" sy="102000" algn="tl" rotWithShape="0">
              <a:schemeClr val="tx2">
                <a:lumMod val="40000"/>
                <a:lumOff val="60000"/>
                <a:alpha val="40000"/>
              </a:schemeClr>
            </a:outerShdw>
          </a:effectLst>
        </p:spPr>
      </p:pic>
      <p:pic>
        <p:nvPicPr>
          <p:cNvPr id="16" name="Picture 15" descr="lumber.png"/>
          <p:cNvPicPr>
            <a:picLocks noChangeAspect="1"/>
          </p:cNvPicPr>
          <p:nvPr/>
        </p:nvPicPr>
        <p:blipFill rotWithShape="1">
          <a:blip r:embed="rId3" cstate="print">
            <a:extLst>
              <a:ext uri="{28A0092B-C50C-407E-A947-70E740481C1C}">
                <a14:useLocalDpi xmlns:a14="http://schemas.microsoft.com/office/drawing/2010/main" val="0"/>
              </a:ext>
            </a:extLst>
          </a:blip>
          <a:srcRect l="10249" t="82556" r="7758" b="12438"/>
          <a:stretch/>
        </p:blipFill>
        <p:spPr>
          <a:xfrm>
            <a:off x="1447800" y="5029200"/>
            <a:ext cx="2896649" cy="952843"/>
          </a:xfrm>
          <a:prstGeom prst="rect">
            <a:avLst/>
          </a:prstGeom>
          <a:effectLst>
            <a:outerShdw blurRad="63500" dir="2700000" sx="102000" sy="102000" algn="tl" rotWithShape="0">
              <a:schemeClr val="tx2">
                <a:lumMod val="40000"/>
                <a:lumOff val="60000"/>
                <a:alpha val="40000"/>
              </a:schemeClr>
            </a:outerShdw>
          </a:effectLst>
        </p:spPr>
      </p:pic>
    </p:spTree>
    <p:extLst>
      <p:ext uri="{BB962C8B-B14F-4D97-AF65-F5344CB8AC3E}">
        <p14:creationId xmlns:p14="http://schemas.microsoft.com/office/powerpoint/2010/main" val="215979018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p:txBody>
          <a:bodyPr/>
          <a:lstStyle/>
          <a:p>
            <a:r>
              <a:rPr lang="en-US" dirty="0" smtClean="0">
                <a:latin typeface="Helvetica Neue"/>
                <a:cs typeface="Helvetica Neue"/>
              </a:rPr>
              <a:t>Project Status</a:t>
            </a:r>
            <a:endParaRPr lang="en-US" dirty="0">
              <a:latin typeface="Helvetica Neue"/>
              <a:cs typeface="Helvetica Neue"/>
            </a:endParaRPr>
          </a:p>
        </p:txBody>
      </p:sp>
      <p:sp>
        <p:nvSpPr>
          <p:cNvPr id="2" name="Content Placeholder 1"/>
          <p:cNvSpPr>
            <a:spLocks noGrp="1"/>
          </p:cNvSpPr>
          <p:nvPr>
            <p:ph idx="1"/>
          </p:nvPr>
        </p:nvSpPr>
        <p:spPr>
          <a:xfrm>
            <a:off x="5334000" y="1020762"/>
            <a:ext cx="3517392" cy="4694238"/>
          </a:xfrm>
        </p:spPr>
        <p:txBody>
          <a:bodyPr>
            <a:normAutofit/>
          </a:bodyPr>
          <a:lstStyle/>
          <a:p>
            <a:pPr>
              <a:buFont typeface="Arial"/>
              <a:buChar char="•"/>
            </a:pPr>
            <a:r>
              <a:rPr lang="en-US" sz="1800" dirty="0" smtClean="0">
                <a:latin typeface="Helvetica Neue"/>
                <a:cs typeface="Helvetica Neue"/>
              </a:rPr>
              <a:t>Assessed 18 retail sites for best practices</a:t>
            </a:r>
          </a:p>
          <a:p>
            <a:pPr marL="0" indent="0">
              <a:buNone/>
            </a:pPr>
            <a:endParaRPr lang="en-US" sz="1800" dirty="0" smtClean="0">
              <a:latin typeface="Helvetica Neue"/>
              <a:cs typeface="Helvetica Neue"/>
            </a:endParaRPr>
          </a:p>
          <a:p>
            <a:pPr marL="754380" lvl="1">
              <a:buClr>
                <a:srgbClr val="F58220"/>
              </a:buClr>
              <a:buFont typeface="Arial"/>
              <a:buChar char="•"/>
            </a:pPr>
            <a:r>
              <a:rPr lang="en-US" dirty="0" smtClean="0">
                <a:latin typeface="Helvetica Neue"/>
                <a:cs typeface="Helvetica Neue"/>
              </a:rPr>
              <a:t>Modules/Content topics</a:t>
            </a:r>
          </a:p>
          <a:p>
            <a:pPr marL="868680" lvl="2" indent="0">
              <a:buNone/>
            </a:pPr>
            <a:r>
              <a:rPr lang="en-US" sz="1600" dirty="0" smtClean="0">
                <a:latin typeface="Helvetica Neue"/>
                <a:cs typeface="Helvetica Neue"/>
              </a:rPr>
              <a:t>Average ~ 6</a:t>
            </a:r>
          </a:p>
          <a:p>
            <a:pPr marL="868680" lvl="2" indent="0">
              <a:buNone/>
            </a:pPr>
            <a:r>
              <a:rPr lang="en-US" sz="1600" dirty="0" smtClean="0">
                <a:latin typeface="Helvetica Neue"/>
                <a:cs typeface="Helvetica Neue"/>
              </a:rPr>
              <a:t>Standard deviation ~ 3</a:t>
            </a:r>
          </a:p>
          <a:p>
            <a:pPr marL="0" indent="0">
              <a:buNone/>
            </a:pPr>
            <a:endParaRPr lang="en-US" sz="1800" dirty="0" smtClean="0">
              <a:latin typeface="Helvetica Neue"/>
              <a:cs typeface="Helvetica Neue"/>
            </a:endParaRPr>
          </a:p>
          <a:p>
            <a:pPr marL="754380" lvl="1">
              <a:buClr>
                <a:srgbClr val="F58220"/>
              </a:buClr>
              <a:buFont typeface="Arial"/>
              <a:buChar char="•"/>
            </a:pPr>
            <a:r>
              <a:rPr lang="en-US" dirty="0" smtClean="0">
                <a:latin typeface="Helvetica Neue"/>
                <a:cs typeface="Helvetica Neue"/>
              </a:rPr>
              <a:t>Content exposure on PIP</a:t>
            </a:r>
          </a:p>
          <a:p>
            <a:pPr marL="868680" lvl="2" indent="0">
              <a:buNone/>
            </a:pPr>
            <a:r>
              <a:rPr lang="en-US" sz="1600" dirty="0" smtClean="0">
                <a:latin typeface="Helvetica Neue"/>
                <a:cs typeface="Helvetica Neue"/>
              </a:rPr>
              <a:t>Open = 56%</a:t>
            </a:r>
          </a:p>
          <a:p>
            <a:pPr marL="868680" lvl="2" indent="0">
              <a:buNone/>
            </a:pPr>
            <a:r>
              <a:rPr lang="en-US" sz="1600" dirty="0" smtClean="0">
                <a:latin typeface="Helvetica Neue"/>
                <a:cs typeface="Helvetica Neue"/>
              </a:rPr>
              <a:t>Closed = 44%</a:t>
            </a:r>
          </a:p>
          <a:p>
            <a:pPr marL="0" indent="0">
              <a:buNone/>
            </a:pPr>
            <a:endParaRPr lang="en-US" sz="1800" dirty="0">
              <a:latin typeface="Helvetica Neue"/>
              <a:cs typeface="Helvetica Neue"/>
            </a:endParaRPr>
          </a:p>
          <a:p>
            <a:pPr marL="0" indent="0">
              <a:buNone/>
            </a:pPr>
            <a:endParaRPr lang="en-US" sz="1800" dirty="0" smtClean="0">
              <a:latin typeface="Helvetica Neue"/>
              <a:cs typeface="Helvetica Neue"/>
            </a:endParaRPr>
          </a:p>
        </p:txBody>
      </p:sp>
      <p:pic>
        <p:nvPicPr>
          <p:cNvPr id="4" name="Picture 3" descr="Deck_5.JPG"/>
          <p:cNvPicPr>
            <a:picLocks noChangeAspect="1"/>
          </p:cNvPicPr>
          <p:nvPr/>
        </p:nvPicPr>
        <p:blipFill>
          <a:blip r:embed="rId3" cstate="print">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304800" y="990600"/>
            <a:ext cx="4673600" cy="3505200"/>
          </a:xfrm>
          <a:prstGeom prst="rect">
            <a:avLst/>
          </a:prstGeom>
        </p:spPr>
      </p:pic>
      <p:pic>
        <p:nvPicPr>
          <p:cNvPr id="5" name="Picture 4" descr="Deck_6.JPG"/>
          <p:cNvPicPr>
            <a:picLocks noChangeAspect="1"/>
          </p:cNvPicPr>
          <p:nvPr/>
        </p:nvPicPr>
        <p:blipFill>
          <a:blip r:embed="rId5" cstate="print">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838200" y="3124200"/>
            <a:ext cx="4673600" cy="3505200"/>
          </a:xfrm>
          <a:prstGeom prst="rect">
            <a:avLst/>
          </a:prstGeom>
        </p:spPr>
      </p:pic>
    </p:spTree>
    <p:extLst>
      <p:ext uri="{BB962C8B-B14F-4D97-AF65-F5344CB8AC3E}">
        <p14:creationId xmlns:p14="http://schemas.microsoft.com/office/powerpoint/2010/main" val="380846093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p:txBody>
          <a:bodyPr/>
          <a:lstStyle/>
          <a:p>
            <a:r>
              <a:rPr lang="en-US" dirty="0" smtClean="0">
                <a:latin typeface="Helvetica Neue"/>
                <a:cs typeface="Helvetica Neue"/>
              </a:rPr>
              <a:t>Project Status</a:t>
            </a:r>
            <a:endParaRPr lang="en-US" dirty="0">
              <a:latin typeface="Helvetica Neue"/>
              <a:cs typeface="Helvetica Neue"/>
            </a:endParaRPr>
          </a:p>
        </p:txBody>
      </p:sp>
      <p:sp>
        <p:nvSpPr>
          <p:cNvPr id="2" name="Content Placeholder 1"/>
          <p:cNvSpPr>
            <a:spLocks noGrp="1"/>
          </p:cNvSpPr>
          <p:nvPr>
            <p:ph idx="1"/>
          </p:nvPr>
        </p:nvSpPr>
        <p:spPr/>
        <p:txBody>
          <a:bodyPr>
            <a:normAutofit/>
          </a:bodyPr>
          <a:lstStyle/>
          <a:p>
            <a:pPr>
              <a:buFont typeface="Arial"/>
              <a:buChar char="•"/>
            </a:pPr>
            <a:r>
              <a:rPr lang="en-US" sz="1800" dirty="0" smtClean="0">
                <a:latin typeface="Helvetica Neue"/>
                <a:cs typeface="Helvetica Neue"/>
              </a:rPr>
              <a:t>Aligned with Category Experience, Digital Asset Execution and Product Management teams to define 3 PIP buckets</a:t>
            </a:r>
          </a:p>
          <a:p>
            <a:pPr lvl="1">
              <a:buClr>
                <a:srgbClr val="F58220"/>
              </a:buClr>
              <a:buFont typeface="Arial"/>
              <a:buChar char="•"/>
            </a:pPr>
            <a:r>
              <a:rPr lang="en-US" sz="1600" dirty="0" smtClean="0">
                <a:latin typeface="Helvetica Neue"/>
                <a:cs typeface="Helvetica Neue"/>
              </a:rPr>
              <a:t>Educational  |  Informational  |  Inspirational</a:t>
            </a:r>
          </a:p>
          <a:p>
            <a:pPr marL="0" indent="0">
              <a:buNone/>
            </a:pPr>
            <a:endParaRPr lang="en-US" sz="1800" dirty="0" smtClean="0">
              <a:latin typeface="Helvetica Neue"/>
              <a:cs typeface="Helvetica Neue"/>
            </a:endParaRPr>
          </a:p>
          <a:p>
            <a:pPr>
              <a:buFont typeface="Arial"/>
              <a:buChar char="•"/>
            </a:pPr>
            <a:r>
              <a:rPr lang="en-US" sz="1800" dirty="0" smtClean="0">
                <a:latin typeface="Helvetica Neue"/>
                <a:cs typeface="Helvetica Neue"/>
              </a:rPr>
              <a:t>Deeper dive with UX team to explore re-grouping of content</a:t>
            </a:r>
          </a:p>
          <a:p>
            <a:endParaRPr lang="en-US" sz="1800" dirty="0">
              <a:latin typeface="Helvetica Neue"/>
              <a:cs typeface="Helvetica Neue"/>
            </a:endParaRPr>
          </a:p>
          <a:p>
            <a:endParaRPr lang="en-US" sz="1800" dirty="0" smtClean="0">
              <a:latin typeface="Helvetica Neue"/>
              <a:cs typeface="Helvetica Neue"/>
            </a:endParaRPr>
          </a:p>
          <a:p>
            <a:endParaRPr lang="en-US" sz="1800" dirty="0">
              <a:latin typeface="Helvetica Neue"/>
              <a:cs typeface="Helvetica Neue"/>
            </a:endParaRPr>
          </a:p>
          <a:p>
            <a:endParaRPr lang="en-US" sz="1800" dirty="0" smtClean="0">
              <a:latin typeface="Helvetica Neue"/>
              <a:cs typeface="Helvetica Neue"/>
            </a:endParaRPr>
          </a:p>
          <a:p>
            <a:endParaRPr lang="en-US" sz="1800" dirty="0" smtClean="0">
              <a:latin typeface="Helvetica Neue"/>
              <a:cs typeface="Helvetica Neue"/>
            </a:endParaRPr>
          </a:p>
          <a:p>
            <a:pPr marL="0" indent="0">
              <a:buNone/>
            </a:pPr>
            <a:endParaRPr lang="en-US" sz="1800" dirty="0" smtClean="0">
              <a:latin typeface="Helvetica Neue"/>
              <a:cs typeface="Helvetica Neue"/>
            </a:endParaRPr>
          </a:p>
        </p:txBody>
      </p:sp>
      <p:pic>
        <p:nvPicPr>
          <p:cNvPr id="3" name="Picture 2" descr="WireframingModules_3.JPG"/>
          <p:cNvPicPr>
            <a:picLocks noChangeAspect="1"/>
          </p:cNvPicPr>
          <p:nvPr/>
        </p:nvPicPr>
        <p:blipFill rotWithShape="1">
          <a:blip r:embed="rId3" cstate="print">
            <a:extLst>
              <a:ext uri="{28A0092B-C50C-407E-A947-70E740481C1C}">
                <a14:useLocalDpi xmlns:a14="http://schemas.microsoft.com/office/drawing/2010/main" val="0"/>
              </a:ext>
            </a:extLst>
          </a:blip>
          <a:srcRect l="9598" b="9598"/>
          <a:stretch/>
        </p:blipFill>
        <p:spPr>
          <a:xfrm>
            <a:off x="609600" y="3048000"/>
            <a:ext cx="4368800" cy="3276600"/>
          </a:xfrm>
          <a:prstGeom prst="rect">
            <a:avLst/>
          </a:prstGeom>
        </p:spPr>
      </p:pic>
      <p:pic>
        <p:nvPicPr>
          <p:cNvPr id="6" name="Picture 5" descr="WireframingModules_4.JPG"/>
          <p:cNvPicPr>
            <a:picLocks noChangeAspect="1"/>
          </p:cNvPicPr>
          <p:nvPr/>
        </p:nvPicPr>
        <p:blipFill rotWithShape="1">
          <a:blip r:embed="rId4" cstate="print">
            <a:extLst>
              <a:ext uri="{28A0092B-C50C-407E-A947-70E740481C1C}">
                <a14:useLocalDpi xmlns:a14="http://schemas.microsoft.com/office/drawing/2010/main" val="0"/>
              </a:ext>
            </a:extLst>
          </a:blip>
          <a:srcRect l="10389" t="12448" r="13049" b="10990"/>
          <a:stretch/>
        </p:blipFill>
        <p:spPr>
          <a:xfrm rot="5400000">
            <a:off x="5000624" y="3457575"/>
            <a:ext cx="3276600" cy="2457450"/>
          </a:xfrm>
          <a:prstGeom prst="rect">
            <a:avLst/>
          </a:prstGeom>
        </p:spPr>
      </p:pic>
    </p:spTree>
    <p:extLst>
      <p:ext uri="{BB962C8B-B14F-4D97-AF65-F5344CB8AC3E}">
        <p14:creationId xmlns:p14="http://schemas.microsoft.com/office/powerpoint/2010/main" val="115978972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p:txBody>
          <a:bodyPr/>
          <a:lstStyle/>
          <a:p>
            <a:r>
              <a:rPr lang="en-US" dirty="0" smtClean="0">
                <a:latin typeface="Helvetica Neue"/>
                <a:cs typeface="Helvetica Neue"/>
              </a:rPr>
              <a:t>Project Status</a:t>
            </a:r>
            <a:endParaRPr lang="en-US" dirty="0">
              <a:latin typeface="Helvetica Neue"/>
              <a:cs typeface="Helvetica Neue"/>
            </a:endParaRPr>
          </a:p>
        </p:txBody>
      </p:sp>
      <p:pic>
        <p:nvPicPr>
          <p:cNvPr id="8" name="Picture 7" descr="Screen Shot 2016-08-09 at 3.38.10 PM.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1371600"/>
            <a:ext cx="8390515" cy="4242661"/>
          </a:xfrm>
          <a:prstGeom prst="rect">
            <a:avLst/>
          </a:prstGeom>
        </p:spPr>
      </p:pic>
    </p:spTree>
    <p:extLst>
      <p:ext uri="{BB962C8B-B14F-4D97-AF65-F5344CB8AC3E}">
        <p14:creationId xmlns:p14="http://schemas.microsoft.com/office/powerpoint/2010/main" val="164214226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p:txBody>
          <a:bodyPr/>
          <a:lstStyle/>
          <a:p>
            <a:r>
              <a:rPr lang="en-US" dirty="0" smtClean="0">
                <a:latin typeface="Helvetica Neue"/>
                <a:cs typeface="Helvetica Neue"/>
              </a:rPr>
              <a:t>Project Status</a:t>
            </a:r>
            <a:endParaRPr lang="en-US" dirty="0">
              <a:latin typeface="Helvetica Neue"/>
              <a:cs typeface="Helvetica Neue"/>
            </a:endParaRPr>
          </a:p>
        </p:txBody>
      </p:sp>
      <p:sp>
        <p:nvSpPr>
          <p:cNvPr id="2" name="Content Placeholder 1"/>
          <p:cNvSpPr>
            <a:spLocks noGrp="1"/>
          </p:cNvSpPr>
          <p:nvPr>
            <p:ph idx="1"/>
          </p:nvPr>
        </p:nvSpPr>
        <p:spPr>
          <a:xfrm>
            <a:off x="292608" y="1020762"/>
            <a:ext cx="8229600" cy="5532438"/>
          </a:xfrm>
        </p:spPr>
        <p:txBody>
          <a:bodyPr>
            <a:normAutofit/>
          </a:bodyPr>
          <a:lstStyle/>
          <a:p>
            <a:pPr>
              <a:buFont typeface="Arial"/>
              <a:buChar char="•"/>
            </a:pPr>
            <a:r>
              <a:rPr lang="en-US" sz="1800" dirty="0" smtClean="0">
                <a:latin typeface="Helvetica Neue"/>
                <a:cs typeface="Helvetica Neue"/>
              </a:rPr>
              <a:t>Completed </a:t>
            </a:r>
            <a:r>
              <a:rPr lang="en-US" sz="1800" dirty="0">
                <a:latin typeface="Helvetica Neue"/>
                <a:cs typeface="Helvetica Neue"/>
              </a:rPr>
              <a:t>study with 10 participants to understand impact on usability </a:t>
            </a:r>
            <a:r>
              <a:rPr lang="en-US" sz="1800" dirty="0" smtClean="0">
                <a:latin typeface="Helvetica Neue"/>
                <a:cs typeface="Helvetica Neue"/>
              </a:rPr>
              <a:t>when browsing across 2 categories</a:t>
            </a:r>
          </a:p>
          <a:p>
            <a:pPr lvl="1">
              <a:buClr>
                <a:srgbClr val="F58220"/>
              </a:buClr>
              <a:buFont typeface="Arial"/>
              <a:buChar char="•"/>
            </a:pPr>
            <a:r>
              <a:rPr lang="en-US" sz="1600" dirty="0" err="1" smtClean="0">
                <a:latin typeface="Helvetica Neue"/>
                <a:cs typeface="Helvetica Neue"/>
              </a:rPr>
              <a:t>Findability</a:t>
            </a:r>
            <a:endParaRPr lang="en-US" sz="1600" dirty="0" smtClean="0"/>
          </a:p>
          <a:p>
            <a:pPr marL="457200" lvl="1" indent="0">
              <a:lnSpc>
                <a:spcPct val="50000"/>
              </a:lnSpc>
              <a:buClr>
                <a:srgbClr val="F58220"/>
              </a:buClr>
              <a:buNone/>
            </a:pPr>
            <a:endParaRPr lang="en-US" sz="1800" dirty="0" smtClean="0">
              <a:latin typeface="Helvetica Neue"/>
              <a:cs typeface="Helvetica Neue"/>
            </a:endParaRPr>
          </a:p>
          <a:p>
            <a:pPr marL="857250" lvl="2" indent="0">
              <a:buNone/>
            </a:pPr>
            <a:r>
              <a:rPr lang="en-US" sz="1400" i="1" dirty="0">
                <a:solidFill>
                  <a:srgbClr val="F58220"/>
                </a:solidFill>
                <a:latin typeface="Helvetica Neue"/>
                <a:cs typeface="Helvetica Neue"/>
              </a:rPr>
              <a:t>“I didn’t notice it was anywhere different…I don’t think [the quick links] being in a different order makes much difference” </a:t>
            </a:r>
          </a:p>
          <a:p>
            <a:pPr marL="857250" lvl="3" indent="0">
              <a:lnSpc>
                <a:spcPct val="50000"/>
              </a:lnSpc>
              <a:buClr>
                <a:schemeClr val="tx1"/>
              </a:buClr>
              <a:buNone/>
            </a:pPr>
            <a:endParaRPr lang="en-US" sz="1800" dirty="0" smtClean="0">
              <a:latin typeface="Helvetica Neue"/>
              <a:cs typeface="Helvetica Neue"/>
            </a:endParaRPr>
          </a:p>
          <a:p>
            <a:pPr marL="868680" lvl="2" indent="0">
              <a:buNone/>
            </a:pPr>
            <a:r>
              <a:rPr lang="en-US" sz="1400" i="1" dirty="0">
                <a:solidFill>
                  <a:srgbClr val="F58220"/>
                </a:solidFill>
                <a:latin typeface="Helvetica Neue"/>
                <a:cs typeface="Helvetica Neue"/>
              </a:rPr>
              <a:t>“I think if, for each product the "most important" item was displayed first, that would be best. I can see how maybe someone might be confused by the shuffling around (i.e. my dad would gripe about it) But I'm pretty tech savvy, so it didn't bother me</a:t>
            </a:r>
            <a:r>
              <a:rPr lang="en-US" sz="1400" i="1" dirty="0" smtClean="0">
                <a:solidFill>
                  <a:srgbClr val="F58220"/>
                </a:solidFill>
                <a:latin typeface="Helvetica Neue"/>
                <a:cs typeface="Helvetica Neue"/>
              </a:rPr>
              <a:t>”</a:t>
            </a:r>
          </a:p>
          <a:p>
            <a:pPr marL="868680" lvl="2" indent="0">
              <a:lnSpc>
                <a:spcPct val="50000"/>
              </a:lnSpc>
              <a:buNone/>
            </a:pPr>
            <a:endParaRPr lang="en-US" sz="1400" dirty="0">
              <a:solidFill>
                <a:srgbClr val="F58220"/>
              </a:solidFill>
              <a:latin typeface="Helvetica Neue"/>
              <a:cs typeface="Helvetica Neue"/>
            </a:endParaRPr>
          </a:p>
          <a:p>
            <a:pPr lvl="1">
              <a:buClr>
                <a:srgbClr val="F58220"/>
              </a:buClr>
              <a:buFont typeface="Arial"/>
              <a:buChar char="•"/>
            </a:pPr>
            <a:r>
              <a:rPr lang="en-US" sz="1600" dirty="0" smtClean="0">
                <a:latin typeface="Helvetica Neue"/>
                <a:cs typeface="Helvetica Neue"/>
              </a:rPr>
              <a:t>General Impression</a:t>
            </a:r>
          </a:p>
          <a:p>
            <a:pPr marL="914400" lvl="2" indent="0">
              <a:lnSpc>
                <a:spcPct val="50000"/>
              </a:lnSpc>
              <a:buClr>
                <a:srgbClr val="F58220"/>
              </a:buClr>
              <a:buNone/>
            </a:pPr>
            <a:endParaRPr lang="en-US" sz="1600" dirty="0" smtClean="0">
              <a:latin typeface="Helvetica Neue"/>
              <a:cs typeface="Helvetica Neue"/>
            </a:endParaRPr>
          </a:p>
          <a:p>
            <a:pPr marL="914400" lvl="2" indent="0">
              <a:buClr>
                <a:srgbClr val="F58220"/>
              </a:buClr>
              <a:buNone/>
            </a:pPr>
            <a:r>
              <a:rPr lang="en-US" sz="1400" i="1" dirty="0" smtClean="0">
                <a:solidFill>
                  <a:srgbClr val="F58220"/>
                </a:solidFill>
                <a:latin typeface="Helvetica Neue"/>
                <a:cs typeface="Helvetica Neue"/>
              </a:rPr>
              <a:t>“</a:t>
            </a:r>
            <a:r>
              <a:rPr lang="en-US" sz="1400" i="1" dirty="0">
                <a:solidFill>
                  <a:srgbClr val="F58220"/>
                </a:solidFill>
                <a:latin typeface="Helvetica Neue"/>
                <a:cs typeface="Helvetica Neue"/>
              </a:rPr>
              <a:t>This does not have affect on shopping experience, I actually quite like it. Simply because a drill is a complicated device that needs an overview before specifications</a:t>
            </a:r>
            <a:r>
              <a:rPr lang="en-US" sz="1400" i="1" dirty="0" smtClean="0">
                <a:solidFill>
                  <a:srgbClr val="F58220"/>
                </a:solidFill>
                <a:latin typeface="Helvetica Neue"/>
                <a:cs typeface="Helvetica Neue"/>
              </a:rPr>
              <a:t>“</a:t>
            </a:r>
          </a:p>
          <a:p>
            <a:pPr marL="914400" lvl="2" indent="0">
              <a:buClr>
                <a:srgbClr val="F58220"/>
              </a:buClr>
              <a:buNone/>
            </a:pPr>
            <a:endParaRPr lang="en-US" sz="1400" i="1" dirty="0">
              <a:solidFill>
                <a:srgbClr val="F58220"/>
              </a:solidFill>
              <a:latin typeface="Helvetica Neue"/>
              <a:cs typeface="Helvetica Neue"/>
            </a:endParaRPr>
          </a:p>
          <a:p>
            <a:pPr marL="914400" lvl="2" indent="0">
              <a:buClr>
                <a:srgbClr val="F58220"/>
              </a:buClr>
              <a:buNone/>
            </a:pPr>
            <a:r>
              <a:rPr lang="en-US" sz="1400" i="1" dirty="0">
                <a:solidFill>
                  <a:srgbClr val="F58220"/>
                </a:solidFill>
                <a:latin typeface="Helvetica Neue"/>
                <a:cs typeface="Helvetica Neue"/>
              </a:rPr>
              <a:t>“If I’m buying two things I don’t think it wouldn’t matter. I didn’t even notice. If I was buying a lot of things, I would like layout to be consistent; that would definitively have an affect on my shopping experience if it was constantly changing or if it varied by product or department" </a:t>
            </a:r>
          </a:p>
          <a:p>
            <a:pPr marL="914400" lvl="2" indent="0">
              <a:buClr>
                <a:srgbClr val="F58220"/>
              </a:buClr>
              <a:buNone/>
            </a:pPr>
            <a:endParaRPr lang="en-US" sz="1400" i="1" dirty="0">
              <a:solidFill>
                <a:srgbClr val="F58220"/>
              </a:solidFill>
              <a:latin typeface="Helvetica Neue"/>
              <a:cs typeface="Helvetica Neue"/>
            </a:endParaRPr>
          </a:p>
        </p:txBody>
      </p:sp>
    </p:spTree>
    <p:extLst>
      <p:ext uri="{BB962C8B-B14F-4D97-AF65-F5344CB8AC3E}">
        <p14:creationId xmlns:p14="http://schemas.microsoft.com/office/powerpoint/2010/main" val="39043279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HD PowerPoint Template">
  <a:themeElements>
    <a:clrScheme name="Custom 3">
      <a:dk1>
        <a:srgbClr val="F58220"/>
      </a:dk1>
      <a:lt1>
        <a:srgbClr val="1C1C1C"/>
      </a:lt1>
      <a:dk2>
        <a:srgbClr val="5F5F5F"/>
      </a:dk2>
      <a:lt2>
        <a:srgbClr val="E8E8E8"/>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THD PowerPoint Template</Template>
  <TotalTime>5757</TotalTime>
  <Words>1184</Words>
  <Application>Microsoft Macintosh PowerPoint</Application>
  <PresentationFormat>On-screen Show (4:3)</PresentationFormat>
  <Paragraphs>173</Paragraphs>
  <Slides>12</Slides>
  <Notes>12</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THD PowerPoint Template</vt:lpstr>
      <vt:lpstr>Modular PIPs</vt:lpstr>
      <vt:lpstr>Project Description</vt:lpstr>
      <vt:lpstr>Project Goals</vt:lpstr>
      <vt:lpstr>Project Status</vt:lpstr>
      <vt:lpstr>What are PIP modules?</vt:lpstr>
      <vt:lpstr>Project Status</vt:lpstr>
      <vt:lpstr>Project Status</vt:lpstr>
      <vt:lpstr>Project Status</vt:lpstr>
      <vt:lpstr>Project Status</vt:lpstr>
      <vt:lpstr>Project Challenges</vt:lpstr>
      <vt:lpstr>Project Findings / Recommendations</vt:lpstr>
      <vt:lpstr>Thank You!</vt:lpstr>
    </vt:vector>
  </TitlesOfParts>
  <Company>The Home Depot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 Final Report Out Template</dc:title>
  <dc:creator>mxm1364</dc:creator>
  <cp:lastModifiedBy>Shaziya Tambawala</cp:lastModifiedBy>
  <cp:revision>86</cp:revision>
  <cp:lastPrinted>2015-01-21T17:51:28Z</cp:lastPrinted>
  <dcterms:created xsi:type="dcterms:W3CDTF">2015-06-15T13:19:08Z</dcterms:created>
  <dcterms:modified xsi:type="dcterms:W3CDTF">2016-09-22T08:09:50Z</dcterms:modified>
</cp:coreProperties>
</file>

<file path=docProps/thumbnail.jpeg>
</file>